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7" r:id="rId2"/>
    <p:sldId id="280" r:id="rId3"/>
    <p:sldId id="278" r:id="rId4"/>
    <p:sldId id="279" r:id="rId5"/>
    <p:sldId id="291" r:id="rId6"/>
    <p:sldId id="297" r:id="rId7"/>
    <p:sldId id="295" r:id="rId8"/>
    <p:sldId id="292" r:id="rId9"/>
    <p:sldId id="293" r:id="rId10"/>
    <p:sldId id="294" r:id="rId11"/>
    <p:sldId id="269" r:id="rId12"/>
    <p:sldId id="299" r:id="rId13"/>
    <p:sldId id="285" r:id="rId14"/>
    <p:sldId id="298" r:id="rId15"/>
    <p:sldId id="277" r:id="rId16"/>
    <p:sldId id="300" r:id="rId17"/>
    <p:sldId id="290" r:id="rId18"/>
    <p:sldId id="302" r:id="rId19"/>
    <p:sldId id="289" r:id="rId20"/>
    <p:sldId id="301" r:id="rId21"/>
    <p:sldId id="288" r:id="rId22"/>
    <p:sldId id="303" r:id="rId23"/>
    <p:sldId id="281" r:id="rId24"/>
    <p:sldId id="296" r:id="rId25"/>
    <p:sldId id="308" r:id="rId26"/>
    <p:sldId id="287" r:id="rId27"/>
    <p:sldId id="304" r:id="rId28"/>
    <p:sldId id="309" r:id="rId29"/>
    <p:sldId id="286" r:id="rId30"/>
    <p:sldId id="305" r:id="rId31"/>
    <p:sldId id="310" r:id="rId32"/>
    <p:sldId id="282" r:id="rId33"/>
    <p:sldId id="306" r:id="rId34"/>
    <p:sldId id="311" r:id="rId35"/>
    <p:sldId id="283" r:id="rId36"/>
    <p:sldId id="284" r:id="rId37"/>
    <p:sldId id="307" r:id="rId38"/>
    <p:sldId id="312" r:id="rId39"/>
    <p:sldId id="313" r:id="rId4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2" y="37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8/16/2014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8/15/2014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47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02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20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61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80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30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40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63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53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42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5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142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52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3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289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244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625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475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622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35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680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599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330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978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821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31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689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449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599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654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30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65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17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95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78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67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1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8/15/2014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8/15/2014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8/15/2014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8/15/2014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8/15/2014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8/15/2014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8/15/2014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8/15/2014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8/15/2014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8/15/2014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/>
              <a:pPr/>
              <a:t>8/15/2014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Resiliency -Promoting Healthy Transitions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Barbara L. Hale-Richlen M.D.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Child, Adolescent and Adult Psychiatrist</a:t>
            </a: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xious-chi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968" y="-65088"/>
            <a:ext cx="3151307" cy="2098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180975"/>
            <a:ext cx="10563225" cy="12919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/>
              <a:t>Slow to Warm Up or Cautious Temperament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0638" y="1454150"/>
            <a:ext cx="9932987" cy="701140"/>
          </a:xfrm>
        </p:spPr>
        <p:txBody>
          <a:bodyPr>
            <a:normAutofit/>
          </a:bodyPr>
          <a:lstStyle/>
          <a:p>
            <a:r>
              <a:rPr lang="en-US" sz="2800">
                <a:latin typeface="Palatino Linotype" charset="0"/>
              </a:rPr>
              <a:t>         </a:t>
            </a:r>
            <a:r>
              <a:rPr lang="en-US" sz="2800" u="sng">
                <a:latin typeface="Palatino Linotype" charset="0"/>
              </a:rPr>
              <a:t> </a:t>
            </a:r>
            <a:r>
              <a:rPr lang="en-US" sz="3600" u="sng">
                <a:latin typeface="Palatino Linotype" charset="0"/>
              </a:rPr>
              <a:t>Characteristics</a:t>
            </a:r>
            <a:r>
              <a:rPr lang="en-US" sz="2800">
                <a:latin typeface="Palatino Linotype" charset="0"/>
              </a:rPr>
              <a:t>                           </a:t>
            </a:r>
            <a:r>
              <a:rPr lang="en-US" sz="3600" u="sng">
                <a:latin typeface="Palatino Linotype" charset="0"/>
              </a:rPr>
              <a:t>Supports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344663"/>
            <a:ext cx="4645025" cy="4059312"/>
          </a:xfrm>
        </p:spPr>
        <p:txBody>
          <a:bodyPr>
            <a:normAutofit/>
          </a:bodyPr>
          <a:lstStyle/>
          <a:p>
            <a:r>
              <a:rPr lang="en-US" sz="2800">
                <a:latin typeface="Palatino Linotype" charset="0"/>
              </a:rPr>
              <a:t>Mildly negative response</a:t>
            </a:r>
          </a:p>
          <a:p>
            <a:r>
              <a:rPr lang="en-US" sz="2800">
                <a:latin typeface="Palatino Linotype" charset="0"/>
              </a:rPr>
              <a:t>Fairly regular patterns</a:t>
            </a:r>
            <a:endParaRPr lang="en-US" sz="2800">
              <a:solidFill>
                <a:srgbClr val="000000"/>
              </a:solidFill>
              <a:latin typeface="Palatino Linotype"/>
            </a:endParaRPr>
          </a:p>
          <a:p>
            <a:r>
              <a:rPr lang="en-US" sz="2800">
                <a:solidFill>
                  <a:srgbClr val="000000"/>
                </a:solidFill>
                <a:latin typeface="Palatino Linotype"/>
              </a:rPr>
              <a:t>Repeated exposures help acceptance</a:t>
            </a:r>
          </a:p>
          <a:p>
            <a:r>
              <a:rPr lang="en-US" sz="2800">
                <a:solidFill>
                  <a:srgbClr val="000000"/>
                </a:solidFill>
                <a:latin typeface="Palatino Linotype"/>
              </a:rPr>
              <a:t>May withdraw, cling, refuse to move or retreat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588" y="2345820"/>
            <a:ext cx="4645025" cy="4143880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000000"/>
                </a:solidFill>
                <a:latin typeface="Palatino Linotype"/>
              </a:rPr>
              <a:t>Predictable environment</a:t>
            </a:r>
          </a:p>
          <a:p>
            <a:r>
              <a:rPr lang="en-US" sz="2800">
                <a:solidFill>
                  <a:srgbClr val="000000"/>
                </a:solidFill>
                <a:latin typeface="Palatino Linotype"/>
              </a:rPr>
              <a:t>Clear routine</a:t>
            </a:r>
          </a:p>
          <a:p>
            <a:r>
              <a:rPr lang="en-US" sz="2800">
                <a:solidFill>
                  <a:srgbClr val="000000"/>
                </a:solidFill>
                <a:latin typeface="Palatino Linotype"/>
              </a:rPr>
              <a:t>Give them time</a:t>
            </a:r>
          </a:p>
          <a:p>
            <a:r>
              <a:rPr lang="en-US" sz="2800">
                <a:solidFill>
                  <a:srgbClr val="000000"/>
                </a:solidFill>
                <a:latin typeface="Palatino Linotype"/>
              </a:rPr>
              <a:t>Observe for cues of distress</a:t>
            </a:r>
          </a:p>
          <a:p>
            <a:r>
              <a:rPr lang="en-US" sz="2800">
                <a:solidFill>
                  <a:srgbClr val="000000"/>
                </a:solidFill>
                <a:latin typeface="Palatino Linotype"/>
              </a:rPr>
              <a:t>Verbalize support and encouragement</a:t>
            </a:r>
          </a:p>
          <a:p>
            <a:endParaRPr lang="en-US" sz="2800">
              <a:solidFill>
                <a:srgbClr val="000000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35132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Parenting Styles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>
                <a:solidFill>
                  <a:srgbClr val="000000"/>
                </a:solidFill>
                <a:latin typeface="Palatino Linotype"/>
              </a:rPr>
              <a:t>Diana Baumrind - (1960's) identified four important dimensions of parenting</a:t>
            </a:r>
          </a:p>
          <a:p>
            <a:pPr lvl="1"/>
            <a:r>
              <a:rPr lang="en-US" sz="3600">
                <a:solidFill>
                  <a:srgbClr val="000000"/>
                </a:solidFill>
                <a:latin typeface="Palatino Linotype"/>
              </a:rPr>
              <a:t>Discipline</a:t>
            </a:r>
          </a:p>
          <a:p>
            <a:pPr lvl="1"/>
            <a:r>
              <a:rPr lang="en-US" sz="3600">
                <a:solidFill>
                  <a:srgbClr val="000000"/>
                </a:solidFill>
                <a:latin typeface="Palatino Linotype"/>
              </a:rPr>
              <a:t>Warmth and Nurturance</a:t>
            </a:r>
          </a:p>
          <a:p>
            <a:pPr lvl="1"/>
            <a:r>
              <a:rPr lang="en-US" sz="3600">
                <a:solidFill>
                  <a:srgbClr val="000000"/>
                </a:solidFill>
                <a:latin typeface="Palatino Linotype"/>
              </a:rPr>
              <a:t>Communication Styles</a:t>
            </a:r>
          </a:p>
          <a:p>
            <a:pPr lvl="1"/>
            <a:r>
              <a:rPr lang="en-US" sz="3600">
                <a:solidFill>
                  <a:srgbClr val="000000"/>
                </a:solidFill>
                <a:latin typeface="Palatino Linotype"/>
              </a:rPr>
              <a:t>Expectations of Maturity and Control</a:t>
            </a:r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347" y="262683"/>
            <a:ext cx="9601200" cy="1143000"/>
          </a:xfrm>
        </p:spPr>
        <p:txBody>
          <a:bodyPr>
            <a:normAutofit fontScale="90000"/>
          </a:bodyPr>
          <a:lstStyle/>
          <a:p>
            <a:r>
              <a:rPr lang="en-US" sz="3600"/>
              <a:t>  </a:t>
            </a:r>
            <a:r>
              <a:rPr lang="en-US" sz="4800" u="sng"/>
              <a:t>Demandingness</a:t>
            </a:r>
            <a:r>
              <a:rPr lang="en-US" sz="4800"/>
              <a:t>        </a:t>
            </a:r>
            <a:r>
              <a:rPr lang="en-US" sz="4800" u="sng"/>
              <a:t>Responsiveness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/>
              <a:t>"Level of parental expectations placed on the children in regard to behavior regulation and maturity."</a:t>
            </a:r>
          </a:p>
          <a:p>
            <a:pPr lvl="8"/>
            <a:r>
              <a:rPr lang="en-US"/>
              <a:t>Baumrind, 2005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/>
              <a:t>"Extent to which parents foster individuality with supportiveness and warmth."</a:t>
            </a:r>
          </a:p>
          <a:p>
            <a:pPr lvl="8"/>
            <a:r>
              <a:rPr lang="en-US"/>
              <a:t>Baumrind, 2005</a:t>
            </a:r>
          </a:p>
        </p:txBody>
      </p:sp>
    </p:spTree>
    <p:extLst>
      <p:ext uri="{BB962C8B-B14F-4D97-AF65-F5344CB8AC3E}">
        <p14:creationId xmlns:p14="http://schemas.microsoft.com/office/powerpoint/2010/main" val="61148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Authoritarian - 'Dictatorial'</a:t>
            </a:r>
            <a:br>
              <a:rPr lang="en-US" sz="5400"/>
            </a:br>
            <a:r>
              <a:rPr lang="en-US" sz="5400"/>
              <a:t>Authoritative - 'Democratic'</a:t>
            </a:r>
            <a:br>
              <a:rPr lang="en-US" sz="5400"/>
            </a:br>
            <a:r>
              <a:rPr lang="en-US" sz="5400"/>
              <a:t>Permissive - 'Friend'</a:t>
            </a:r>
            <a:br>
              <a:rPr lang="en-US" sz="5400"/>
            </a:br>
            <a:r>
              <a:rPr lang="en-US" sz="5400"/>
              <a:t>Uninvolved - 'Laissez Faire'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057586" y="1025506"/>
            <a:ext cx="8229600" cy="11430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7200">
                <a:latin typeface="Palatino Linotype" charset="0"/>
              </a:rPr>
              <a:t>Four Parenting Styles </a:t>
            </a:r>
            <a:endParaRPr lang="en-US" sz="7200">
              <a:latin typeface="Palatino Linotype"/>
            </a:endParaRPr>
          </a:p>
          <a:p>
            <a:pPr marL="0" indent="0">
              <a:buNone/>
            </a:pPr>
            <a:endParaRPr lang="en-US">
              <a:latin typeface="Palatino Linotype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 flipH="1" flipV="1">
            <a:off x="12188825" y="6019800"/>
            <a:ext cx="74660" cy="6053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3600">
                <a:latin typeface="Palatino Linotype"/>
              </a:rPr>
              <a:t>Permissive</a:t>
            </a:r>
          </a:p>
          <a:p>
            <a:pPr marL="0" indent="0">
              <a:buNone/>
            </a:pPr>
            <a:r>
              <a:rPr lang="en-US" sz="3600">
                <a:latin typeface="Palatino Linotype"/>
              </a:rPr>
              <a:t>Uninvolved</a:t>
            </a:r>
          </a:p>
          <a:p>
            <a:endParaRPr lang="en-US" sz="2700"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96017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167" y="25570"/>
            <a:ext cx="9996488" cy="949948"/>
          </a:xfrm>
        </p:spPr>
        <p:txBody>
          <a:bodyPr/>
          <a:lstStyle/>
          <a:p>
            <a:r>
              <a:rPr lang="en-US" sz="3600"/>
              <a:t>Based on 'Demandingness' and 'Responsiveness'</a:t>
            </a:r>
          </a:p>
        </p:txBody>
      </p:sp>
      <p:sp>
        <p:nvSpPr>
          <p:cNvPr id="10" name="Vertical Text Placeholder 9"/>
          <p:cNvSpPr>
            <a:spLocks noGrp="1"/>
          </p:cNvSpPr>
          <p:nvPr>
            <p:ph type="body" orient="vert" idx="1"/>
          </p:nvPr>
        </p:nvSpPr>
        <p:spPr>
          <a:xfrm>
            <a:off x="1522413" y="1073965"/>
            <a:ext cx="9601200" cy="5717360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Picture 10" descr="parenting-styl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444" y="1117873"/>
            <a:ext cx="7006628" cy="55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8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590800"/>
            <a:ext cx="4521200" cy="1074255"/>
          </a:xfrm>
        </p:spPr>
        <p:txBody>
          <a:bodyPr/>
          <a:lstStyle/>
          <a:p>
            <a:r>
              <a:rPr lang="en-US" sz="5400"/>
              <a:t>Authoritarian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900"/>
          </a:p>
          <a:p>
            <a:r>
              <a:rPr lang="en-US" sz="3600">
                <a:latin typeface="Palatino Linotype" charset="0"/>
              </a:rPr>
              <a:t>Obedience oriented</a:t>
            </a:r>
          </a:p>
          <a:p>
            <a:r>
              <a:rPr lang="en-US" sz="3600">
                <a:latin typeface="Palatino Linotype" charset="0"/>
              </a:rPr>
              <a:t>Highest control</a:t>
            </a:r>
          </a:p>
          <a:p>
            <a:r>
              <a:rPr lang="en-US" sz="3600">
                <a:latin typeface="Palatino Linotype" charset="0"/>
              </a:rPr>
              <a:t>Low warmth</a:t>
            </a:r>
          </a:p>
          <a:p>
            <a:r>
              <a:rPr lang="en-US" sz="3600">
                <a:latin typeface="Palatino Linotype" charset="0"/>
              </a:rPr>
              <a:t>High demands</a:t>
            </a:r>
          </a:p>
          <a:p>
            <a:r>
              <a:rPr lang="en-US" sz="3600">
                <a:latin typeface="Palatino Linotype" charset="0"/>
              </a:rPr>
              <a:t>Little communication </a:t>
            </a:r>
          </a:p>
          <a:p>
            <a:r>
              <a:rPr lang="en-US" sz="3600">
                <a:latin typeface="Palatino Linotype"/>
              </a:rPr>
              <a:t>Punitive discipline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5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590800"/>
            <a:ext cx="4521200" cy="1074255"/>
          </a:xfrm>
        </p:spPr>
        <p:txBody>
          <a:bodyPr/>
          <a:lstStyle/>
          <a:p>
            <a:r>
              <a:rPr lang="en-US" sz="5400"/>
              <a:t>Authoritarian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3" y="461190"/>
            <a:ext cx="6172200" cy="555861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900"/>
          </a:p>
          <a:p>
            <a:r>
              <a:rPr lang="en-US" sz="3600">
                <a:latin typeface="Palatino Linotype" charset="0"/>
              </a:rPr>
              <a:t>Lower in happiness, social competence and self-esteem</a:t>
            </a:r>
          </a:p>
          <a:p>
            <a:r>
              <a:rPr lang="en-US" sz="3600">
                <a:latin typeface="Palatino Linotype" charset="0"/>
              </a:rPr>
              <a:t>Increased anxious and withdrawn behaviors</a:t>
            </a:r>
          </a:p>
          <a:p>
            <a:r>
              <a:rPr lang="en-US" sz="3600">
                <a:latin typeface="Palatino Linotype" charset="0"/>
              </a:rPr>
              <a:t>Lack self-reliance</a:t>
            </a:r>
          </a:p>
          <a:p>
            <a:r>
              <a:rPr lang="en-US" sz="3600">
                <a:latin typeface="Palatino Linotype" charset="0"/>
              </a:rPr>
              <a:t>Rely on authority figures to make decisions</a:t>
            </a:r>
          </a:p>
          <a:p>
            <a:r>
              <a:rPr lang="en-US" sz="3600">
                <a:latin typeface="Palatino Linotype" charset="0"/>
              </a:rPr>
              <a:t>Reduced intrinsic motivation</a:t>
            </a:r>
          </a:p>
          <a:p>
            <a:r>
              <a:rPr lang="en-US" sz="3600">
                <a:latin typeface="Palatino Linotype" charset="0"/>
              </a:rPr>
              <a:t>Negative association with academic achievement</a:t>
            </a:r>
          </a:p>
          <a:p>
            <a:pPr marL="1984248" lvl="8" indent="0">
              <a:buNone/>
            </a:pPr>
            <a:r>
              <a:rPr lang="en-US" sz="1800">
                <a:latin typeface="Palatino Linotype" charset="0"/>
              </a:rPr>
              <a:t>Baumrind 1971, 1967           Rogers et al., 2009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663" y="3986213"/>
            <a:ext cx="3511550" cy="1307195"/>
          </a:xfrm>
        </p:spPr>
        <p:txBody>
          <a:bodyPr/>
          <a:lstStyle/>
          <a:p>
            <a:pPr algn="ctr"/>
            <a:r>
              <a:rPr lang="en-US" sz="3600"/>
              <a:t>Developmental outcomes:</a:t>
            </a:r>
          </a:p>
        </p:txBody>
      </p:sp>
    </p:spTree>
    <p:extLst>
      <p:ext uri="{BB962C8B-B14F-4D97-AF65-F5344CB8AC3E}">
        <p14:creationId xmlns:p14="http://schemas.microsoft.com/office/powerpoint/2010/main" val="35725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590800"/>
            <a:ext cx="4521200" cy="1074255"/>
          </a:xfrm>
        </p:spPr>
        <p:txBody>
          <a:bodyPr/>
          <a:lstStyle/>
          <a:p>
            <a:r>
              <a:rPr lang="en-US" sz="5400"/>
              <a:t>Authoritative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900"/>
          </a:p>
          <a:p>
            <a:r>
              <a:rPr lang="en-US" sz="3600">
                <a:latin typeface="Palatino Linotype" charset="0"/>
              </a:rPr>
              <a:t>Assertive </a:t>
            </a:r>
          </a:p>
          <a:p>
            <a:r>
              <a:rPr lang="en-US" sz="3600">
                <a:latin typeface="Palatino Linotype" charset="0"/>
              </a:rPr>
              <a:t>Not intrusive or restrictive</a:t>
            </a:r>
            <a:endParaRPr lang="en-US" sz="3600"/>
          </a:p>
          <a:p>
            <a:r>
              <a:rPr lang="en-US" sz="3600">
                <a:latin typeface="Palatino Linotype" charset="0"/>
              </a:rPr>
              <a:t>High demands</a:t>
            </a:r>
          </a:p>
          <a:p>
            <a:r>
              <a:rPr lang="en-US" sz="3600">
                <a:latin typeface="Palatino Linotype" charset="0"/>
              </a:rPr>
              <a:t>High response</a:t>
            </a:r>
          </a:p>
          <a:p>
            <a:r>
              <a:rPr lang="en-US" sz="3600">
                <a:latin typeface="Palatino Linotype" charset="0"/>
              </a:rPr>
              <a:t>High communication</a:t>
            </a:r>
          </a:p>
          <a:p>
            <a:r>
              <a:rPr lang="en-US" sz="3600">
                <a:latin typeface="Palatino Linotype" charset="0"/>
              </a:rPr>
              <a:t>Balances discipline and individuality</a:t>
            </a:r>
          </a:p>
          <a:p>
            <a:r>
              <a:rPr lang="en-US" sz="3600">
                <a:latin typeface="Palatino Linotype" charset="0"/>
              </a:rPr>
              <a:t>Work through problems as a team</a:t>
            </a:r>
          </a:p>
          <a:p>
            <a:endParaRPr lang="en-US" sz="3600">
              <a:latin typeface="Palatino Linotype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590800"/>
            <a:ext cx="4521200" cy="1074255"/>
          </a:xfrm>
        </p:spPr>
        <p:txBody>
          <a:bodyPr/>
          <a:lstStyle/>
          <a:p>
            <a:r>
              <a:rPr lang="en-US" sz="5400"/>
              <a:t>Authoritative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900"/>
          </a:p>
          <a:p>
            <a:r>
              <a:rPr lang="en-US" sz="3600">
                <a:latin typeface="Palatino Linotype" charset="0"/>
              </a:rPr>
              <a:t>Most strongly correlated with student achievement</a:t>
            </a:r>
          </a:p>
          <a:p>
            <a:pPr lvl="8"/>
            <a:r>
              <a:rPr lang="en-US" sz="3000">
                <a:latin typeface="Palatino Linotype" charset="0"/>
              </a:rPr>
              <a:t>Steinberg </a:t>
            </a:r>
            <a:r>
              <a:rPr lang="en-US" sz="3000" i="1">
                <a:latin typeface="Palatino Linotype" charset="0"/>
              </a:rPr>
              <a:t>et al</a:t>
            </a:r>
            <a:r>
              <a:rPr lang="en-US" sz="3000">
                <a:latin typeface="Palatino Linotype" charset="0"/>
              </a:rPr>
              <a:t>., 1992</a:t>
            </a:r>
          </a:p>
          <a:p>
            <a:r>
              <a:rPr lang="en-US" sz="3600">
                <a:latin typeface="Palatino Linotype"/>
              </a:rPr>
              <a:t>More positive about school</a:t>
            </a:r>
          </a:p>
          <a:p>
            <a:r>
              <a:rPr lang="en-US" sz="3600">
                <a:latin typeface="Palatino Linotype"/>
              </a:rPr>
              <a:t>Intrinsically motivated</a:t>
            </a:r>
          </a:p>
          <a:p>
            <a:r>
              <a:rPr lang="en-US" sz="3600">
                <a:latin typeface="Palatino Linotype"/>
              </a:rPr>
              <a:t>More confident with decision making</a:t>
            </a:r>
          </a:p>
          <a:p>
            <a:r>
              <a:rPr lang="en-US" sz="3600">
                <a:latin typeface="Palatino Linotype"/>
              </a:rPr>
              <a:t>Less anxiety with transitions</a:t>
            </a:r>
          </a:p>
          <a:p>
            <a:pPr lvl="8"/>
            <a:endParaRPr lang="en-US" sz="3600">
              <a:latin typeface="Palatino Linotype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312" y="3844925"/>
            <a:ext cx="3490251" cy="1371600"/>
          </a:xfrm>
        </p:spPr>
        <p:txBody>
          <a:bodyPr/>
          <a:lstStyle/>
          <a:p>
            <a:pPr algn="ctr"/>
            <a:r>
              <a:rPr lang="en-US" sz="3600">
                <a:latin typeface="Palatino Linotype" charset="0"/>
              </a:rPr>
              <a:t>Developmental outcomes:</a:t>
            </a:r>
          </a:p>
        </p:txBody>
      </p:sp>
    </p:spTree>
    <p:extLst>
      <p:ext uri="{BB962C8B-B14F-4D97-AF65-F5344CB8AC3E}">
        <p14:creationId xmlns:p14="http://schemas.microsoft.com/office/powerpoint/2010/main" val="384154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590800"/>
            <a:ext cx="4521200" cy="1074255"/>
          </a:xfrm>
        </p:spPr>
        <p:txBody>
          <a:bodyPr/>
          <a:lstStyle/>
          <a:p>
            <a:r>
              <a:rPr lang="en-US" sz="5400"/>
              <a:t>Permissive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3" y="838200"/>
            <a:ext cx="6172200" cy="54379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900"/>
          </a:p>
          <a:p>
            <a:r>
              <a:rPr lang="en-US" sz="3600">
                <a:latin typeface="Palatino Linotype" charset="0"/>
              </a:rPr>
              <a:t>Indulgent </a:t>
            </a:r>
          </a:p>
          <a:p>
            <a:r>
              <a:rPr lang="en-US" sz="3600">
                <a:latin typeface="Palatino Linotype" charset="0"/>
              </a:rPr>
              <a:t>Low expectations of maturity and self control</a:t>
            </a:r>
          </a:p>
          <a:p>
            <a:r>
              <a:rPr lang="en-US" sz="3600">
                <a:latin typeface="Palatino Linotype" charset="0"/>
              </a:rPr>
              <a:t>Low demands</a:t>
            </a:r>
          </a:p>
          <a:p>
            <a:r>
              <a:rPr lang="en-US" sz="3600">
                <a:latin typeface="Palatino Linotype" charset="0"/>
              </a:rPr>
              <a:t>High response</a:t>
            </a:r>
          </a:p>
          <a:p>
            <a:r>
              <a:rPr lang="en-US" sz="3600">
                <a:latin typeface="Palatino Linotype" charset="0"/>
              </a:rPr>
              <a:t>High communication </a:t>
            </a:r>
          </a:p>
          <a:p>
            <a:r>
              <a:rPr lang="en-US" sz="3600">
                <a:latin typeface="Palatino Linotype" charset="0"/>
              </a:rPr>
              <a:t>Punnishment rarely used</a:t>
            </a:r>
          </a:p>
          <a:p>
            <a:r>
              <a:rPr lang="en-US" sz="3600">
                <a:latin typeface="Palatino Linotype" charset="0"/>
              </a:rPr>
              <a:t>Children make their own decisions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5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236"/>
              <a:t>Vulnerability of Transition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2116046"/>
            <a:ext cx="4645025" cy="3903754"/>
          </a:xfrm>
        </p:spPr>
        <p:txBody>
          <a:bodyPr>
            <a:normAutofit/>
          </a:bodyPr>
          <a:lstStyle/>
          <a:p>
            <a:r>
              <a:rPr lang="en-US" sz="3600"/>
              <a:t>Preschool</a:t>
            </a:r>
          </a:p>
          <a:p>
            <a:r>
              <a:rPr lang="en-US" sz="3600"/>
              <a:t>Grade School</a:t>
            </a:r>
          </a:p>
          <a:p>
            <a:r>
              <a:rPr lang="en-US" sz="3600"/>
              <a:t>Middle School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475413" y="2116046"/>
            <a:ext cx="4648200" cy="3903754"/>
          </a:xfrm>
        </p:spPr>
        <p:txBody>
          <a:bodyPr/>
          <a:lstStyle/>
          <a:p>
            <a:r>
              <a:rPr lang="en-US" sz="3600"/>
              <a:t>Junior High School</a:t>
            </a:r>
          </a:p>
          <a:p>
            <a:r>
              <a:rPr lang="en-US" sz="3600"/>
              <a:t>High School</a:t>
            </a:r>
          </a:p>
          <a:p>
            <a:r>
              <a:rPr lang="en-US" sz="3600"/>
              <a:t>College</a:t>
            </a:r>
          </a:p>
        </p:txBody>
      </p:sp>
    </p:spTree>
    <p:extLst>
      <p:ext uri="{BB962C8B-B14F-4D97-AF65-F5344CB8AC3E}">
        <p14:creationId xmlns:p14="http://schemas.microsoft.com/office/powerpoint/2010/main" val="86669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590800"/>
            <a:ext cx="4521200" cy="1074255"/>
          </a:xfrm>
        </p:spPr>
        <p:txBody>
          <a:bodyPr/>
          <a:lstStyle/>
          <a:p>
            <a:r>
              <a:rPr lang="en-US" sz="5400"/>
              <a:t>Permissive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3" y="731378"/>
            <a:ext cx="6172200" cy="55979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900"/>
          </a:p>
          <a:p>
            <a:r>
              <a:rPr lang="en-US" sz="3600">
                <a:latin typeface="Palatino Linotype" charset="0"/>
              </a:rPr>
              <a:t>Reduced social competence</a:t>
            </a:r>
          </a:p>
          <a:p>
            <a:r>
              <a:rPr lang="en-US" sz="3600">
                <a:latin typeface="Palatino Linotype" charset="0"/>
              </a:rPr>
              <a:t>Less self reliant</a:t>
            </a:r>
          </a:p>
          <a:p>
            <a:r>
              <a:rPr lang="en-US" sz="3600">
                <a:latin typeface="Palatino Linotype" charset="0"/>
              </a:rPr>
              <a:t>Less able to tolerate frustration</a:t>
            </a:r>
          </a:p>
          <a:p>
            <a:r>
              <a:rPr lang="en-US" sz="3600">
                <a:latin typeface="Palatino Linotype" charset="0"/>
              </a:rPr>
              <a:t>Lack intrinsic motivation</a:t>
            </a:r>
          </a:p>
          <a:p>
            <a:r>
              <a:rPr lang="en-US" sz="3600">
                <a:latin typeface="Palatino Linotype" charset="0"/>
              </a:rPr>
              <a:t>Social issues - bullying or being bullied.</a:t>
            </a:r>
          </a:p>
          <a:p>
            <a:r>
              <a:rPr lang="en-US" sz="3600">
                <a:latin typeface="Palatino Linotype" charset="0"/>
              </a:rPr>
              <a:t>Negative association with academic achievement</a:t>
            </a:r>
          </a:p>
          <a:p>
            <a:pPr marL="1271016" lvl="5" indent="0">
              <a:buNone/>
            </a:pPr>
            <a:r>
              <a:rPr lang="da-DK" sz="1600">
                <a:latin typeface="Palatino Linotype" charset="0"/>
              </a:rPr>
              <a:t>Baumrind 1971, 1967           </a:t>
            </a:r>
            <a:r>
              <a:rPr lang="en-US" sz="1600">
                <a:latin typeface="Palatino Linotype" charset="0"/>
              </a:rPr>
              <a:t>Dornbusch </a:t>
            </a:r>
            <a:r>
              <a:rPr lang="da-DK" sz="1600" i="1">
                <a:latin typeface="Palatino Linotype" charset="0"/>
              </a:rPr>
              <a:t>et al</a:t>
            </a:r>
            <a:r>
              <a:rPr lang="da-DK" sz="1600">
                <a:latin typeface="Palatino Linotype" charset="0"/>
              </a:rPr>
              <a:t>., </a:t>
            </a:r>
            <a:r>
              <a:rPr lang="en-US" sz="1600">
                <a:latin typeface="Palatino Linotype" charset="0"/>
              </a:rPr>
              <a:t>1987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584" y="3973805"/>
            <a:ext cx="3383425" cy="1371600"/>
          </a:xfrm>
        </p:spPr>
        <p:txBody>
          <a:bodyPr/>
          <a:lstStyle/>
          <a:p>
            <a:pPr algn="ctr"/>
            <a:r>
              <a:rPr lang="en-US" sz="3600">
                <a:latin typeface="Palatino Linotype" charset="0"/>
              </a:rPr>
              <a:t>Developmental outcomes:</a:t>
            </a:r>
          </a:p>
        </p:txBody>
      </p:sp>
    </p:spTree>
    <p:extLst>
      <p:ext uri="{BB962C8B-B14F-4D97-AF65-F5344CB8AC3E}">
        <p14:creationId xmlns:p14="http://schemas.microsoft.com/office/powerpoint/2010/main" val="13117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590800"/>
            <a:ext cx="4521200" cy="1074255"/>
          </a:xfrm>
        </p:spPr>
        <p:txBody>
          <a:bodyPr/>
          <a:lstStyle/>
          <a:p>
            <a:r>
              <a:rPr lang="en-US" sz="5400"/>
              <a:t>Uninvolved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900"/>
          </a:p>
          <a:p>
            <a:r>
              <a:rPr lang="en-US" sz="3600">
                <a:latin typeface="Palatino Linotype" charset="0"/>
              </a:rPr>
              <a:t>Detached</a:t>
            </a:r>
          </a:p>
          <a:p>
            <a:r>
              <a:rPr lang="en-US" sz="3600">
                <a:latin typeface="Palatino Linotype" charset="0"/>
              </a:rPr>
              <a:t>Low Demands</a:t>
            </a:r>
          </a:p>
          <a:p>
            <a:r>
              <a:rPr lang="en-US" sz="3600">
                <a:latin typeface="Palatino Linotype" charset="0"/>
              </a:rPr>
              <a:t>Low Response  </a:t>
            </a:r>
          </a:p>
          <a:p>
            <a:r>
              <a:rPr lang="en-US" sz="3600">
                <a:latin typeface="Palatino Linotype" charset="0"/>
              </a:rPr>
              <a:t>Little communication</a:t>
            </a:r>
          </a:p>
          <a:p>
            <a:r>
              <a:rPr lang="en-US" sz="3600">
                <a:latin typeface="Palatino Linotype" charset="0"/>
              </a:rPr>
              <a:t>Respond when urgent or out of annoyance</a:t>
            </a:r>
          </a:p>
          <a:p>
            <a:r>
              <a:rPr lang="en-US" sz="3600">
                <a:latin typeface="Palatino Linotype" charset="0"/>
              </a:rPr>
              <a:t>Low levels of warmth and control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5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590800"/>
            <a:ext cx="4521200" cy="1074255"/>
          </a:xfrm>
        </p:spPr>
        <p:txBody>
          <a:bodyPr/>
          <a:lstStyle/>
          <a:p>
            <a:r>
              <a:rPr lang="en-US" sz="5400"/>
              <a:t>Uninvolved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900"/>
          </a:p>
          <a:p>
            <a:r>
              <a:rPr lang="en-US" sz="3600">
                <a:latin typeface="Palatino Linotype" charset="0"/>
              </a:rPr>
              <a:t>Lack direction</a:t>
            </a:r>
          </a:p>
          <a:p>
            <a:r>
              <a:rPr lang="en-US" sz="3600">
                <a:latin typeface="Palatino Linotype" charset="0"/>
              </a:rPr>
              <a:t>Negative attention seeking</a:t>
            </a:r>
          </a:p>
          <a:p>
            <a:r>
              <a:rPr lang="en-US" sz="3600">
                <a:latin typeface="Palatino Linotype" charset="0"/>
              </a:rPr>
              <a:t>Little motivation for academics</a:t>
            </a:r>
          </a:p>
          <a:p>
            <a:r>
              <a:rPr lang="en-US" sz="3600">
                <a:latin typeface="Palatino Linotype" charset="0"/>
              </a:rPr>
              <a:t>43% of all parents never participate </a:t>
            </a:r>
            <a:r>
              <a:rPr lang="nl-NL" sz="3600">
                <a:latin typeface="Palatino Linotype" charset="0"/>
              </a:rPr>
              <a:t>in school activities</a:t>
            </a:r>
            <a:endParaRPr lang="en-US" sz="3600">
              <a:latin typeface="Palatino Linotype" charset="0"/>
            </a:endParaRPr>
          </a:p>
          <a:p>
            <a:pPr lvl="8"/>
            <a:r>
              <a:rPr lang="nl-NL" sz="3000">
                <a:latin typeface="Palatino Linotype" charset="0"/>
              </a:rPr>
              <a:t>Steinberg </a:t>
            </a:r>
            <a:r>
              <a:rPr lang="nl-NL" sz="3000" i="1">
                <a:latin typeface="Palatino Linotype" charset="0"/>
              </a:rPr>
              <a:t>et al</a:t>
            </a:r>
            <a:r>
              <a:rPr lang="nl-NL" sz="3000">
                <a:latin typeface="Palatino Linotype" charset="0"/>
              </a:rPr>
              <a:t>., 1992</a:t>
            </a:r>
            <a:endParaRPr lang="en-US" sz="3000">
              <a:latin typeface="Palatino Linotyp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5507" y="3792538"/>
            <a:ext cx="3372743" cy="1371600"/>
          </a:xfrm>
        </p:spPr>
        <p:txBody>
          <a:bodyPr/>
          <a:lstStyle/>
          <a:p>
            <a:pPr algn="ctr"/>
            <a:r>
              <a:rPr lang="en-US" sz="3600">
                <a:latin typeface="Palatino Linotype" charset="0"/>
              </a:rPr>
              <a:t>Developmental outcomes:</a:t>
            </a:r>
          </a:p>
        </p:txBody>
      </p:sp>
    </p:spTree>
    <p:extLst>
      <p:ext uri="{BB962C8B-B14F-4D97-AF65-F5344CB8AC3E}">
        <p14:creationId xmlns:p14="http://schemas.microsoft.com/office/powerpoint/2010/main" val="374445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388" y="298391"/>
            <a:ext cx="10644187" cy="13780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u="sng"/>
              <a:t>Normal Development - Preschool</a:t>
            </a:r>
            <a:r>
              <a:rPr lang="en-US" sz="5400"/>
              <a:t/>
            </a:r>
            <a:br>
              <a:rPr lang="en-US" sz="5400"/>
            </a:br>
            <a:r>
              <a:rPr lang="en-US" sz="5400" u="sng">
                <a:solidFill>
                  <a:srgbClr val="000000"/>
                </a:solidFill>
                <a:latin typeface="Palatino Linotype"/>
              </a:rPr>
              <a:t>3 - 5 years old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700"/>
              <a:t>Notice world outside of home</a:t>
            </a:r>
          </a:p>
          <a:p>
            <a:r>
              <a:rPr lang="en-US" sz="2700"/>
              <a:t>Like to explore</a:t>
            </a:r>
          </a:p>
          <a:p>
            <a:r>
              <a:rPr lang="en-US" sz="2700"/>
              <a:t>Want independence</a:t>
            </a:r>
          </a:p>
          <a:p>
            <a:r>
              <a:rPr lang="en-US" sz="2700">
                <a:latin typeface="Palatino Linotype" charset="0"/>
              </a:rPr>
              <a:t>Beginning to play with peers </a:t>
            </a:r>
          </a:p>
          <a:p>
            <a:r>
              <a:rPr lang="en-US" sz="2700">
                <a:latin typeface="Palatino Linotype" charset="0"/>
              </a:rPr>
              <a:t>Require reassurance and encouragement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600" u="sng"/>
              <a:t>External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700"/>
              <a:t>Motor skills</a:t>
            </a:r>
          </a:p>
          <a:p>
            <a:pPr lvl="1"/>
            <a:r>
              <a:rPr lang="en-US" sz="2500"/>
              <a:t>Ride a tricycle </a:t>
            </a:r>
          </a:p>
          <a:p>
            <a:pPr lvl="1"/>
            <a:r>
              <a:rPr lang="en-US" sz="2500">
                <a:solidFill>
                  <a:srgbClr val="000000"/>
                </a:solidFill>
                <a:latin typeface="Palatino Linotype" charset="0"/>
              </a:rPr>
              <a:t>Dress and undress</a:t>
            </a:r>
          </a:p>
          <a:p>
            <a:r>
              <a:rPr lang="en-US" sz="2700"/>
              <a:t>Notice differences between sexes</a:t>
            </a:r>
          </a:p>
          <a:p>
            <a:r>
              <a:rPr lang="en-US" sz="2700"/>
              <a:t>Help with simple chores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600" u="sng"/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38333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814" y="226778"/>
            <a:ext cx="9601200" cy="1143000"/>
          </a:xfrm>
        </p:spPr>
        <p:txBody>
          <a:bodyPr/>
          <a:lstStyle/>
          <a:p>
            <a:pPr algn="ctr"/>
            <a:r>
              <a:rPr lang="en-US" sz="4800" u="sng"/>
              <a:t>Transitions - Preschool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828800"/>
            <a:ext cx="8899525" cy="4514151"/>
          </a:xfrm>
        </p:spPr>
        <p:txBody>
          <a:bodyPr>
            <a:normAutofit/>
          </a:bodyPr>
          <a:lstStyle/>
          <a:p>
            <a:r>
              <a:rPr lang="en-US" sz="2800"/>
              <a:t>Read to your child</a:t>
            </a:r>
          </a:p>
          <a:p>
            <a:r>
              <a:rPr lang="en-US" sz="2800"/>
              <a:t>Simple chores build confidence</a:t>
            </a:r>
          </a:p>
          <a:p>
            <a:r>
              <a:rPr lang="en-US" sz="2800"/>
              <a:t>Encourage play with other children</a:t>
            </a:r>
          </a:p>
          <a:p>
            <a:r>
              <a:rPr lang="en-US" sz="2800"/>
              <a:t>Clear and consistent discipline</a:t>
            </a:r>
          </a:p>
          <a:p>
            <a:r>
              <a:rPr lang="en-US" sz="2800"/>
              <a:t>Explain new situations </a:t>
            </a:r>
            <a:endParaRPr lang="en-US" sz="2600"/>
          </a:p>
          <a:p>
            <a:r>
              <a:rPr lang="en-US" sz="2800">
                <a:latin typeface="Palatino Linotype" charset="0"/>
              </a:rPr>
              <a:t>State what behavior is expected </a:t>
            </a:r>
          </a:p>
          <a:p>
            <a:r>
              <a:rPr lang="en-US" sz="2800"/>
              <a:t>Teach safe behaviors around strangers</a:t>
            </a:r>
          </a:p>
        </p:txBody>
      </p:sp>
    </p:spTree>
    <p:extLst>
      <p:ext uri="{BB962C8B-B14F-4D97-AF65-F5344CB8AC3E}">
        <p14:creationId xmlns:p14="http://schemas.microsoft.com/office/powerpoint/2010/main" val="1812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399" y="226778"/>
            <a:ext cx="9601200" cy="1143000"/>
          </a:xfrm>
        </p:spPr>
        <p:txBody>
          <a:bodyPr/>
          <a:lstStyle/>
          <a:p>
            <a:pPr algn="ctr"/>
            <a:r>
              <a:rPr lang="en-US" sz="4800" u="sng"/>
              <a:t>Transitions - Preschool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8900" y="1828800"/>
            <a:ext cx="10014713" cy="4191000"/>
          </a:xfrm>
        </p:spPr>
        <p:txBody>
          <a:bodyPr>
            <a:normAutofit/>
          </a:bodyPr>
          <a:lstStyle/>
          <a:p>
            <a:r>
              <a:rPr lang="en-US" sz="2800">
                <a:latin typeface="Palatino Linotype" charset="0"/>
              </a:rPr>
              <a:t>Speak in complete sentences </a:t>
            </a:r>
          </a:p>
          <a:p>
            <a:r>
              <a:rPr lang="en-US" sz="2800">
                <a:latin typeface="Palatino Linotype" charset="0"/>
              </a:rPr>
              <a:t>Use proper words </a:t>
            </a:r>
          </a:p>
          <a:p>
            <a:r>
              <a:rPr lang="en-US" sz="2800">
                <a:latin typeface="Palatino Linotype" charset="0"/>
              </a:rPr>
              <a:t>Limit screen time to less than 2 hours a day</a:t>
            </a:r>
          </a:p>
          <a:p>
            <a:r>
              <a:rPr lang="en-US" sz="2800">
                <a:latin typeface="Palatino Linotype" charset="0"/>
              </a:rPr>
              <a:t>Give limited number of simple choices</a:t>
            </a:r>
          </a:p>
          <a:p>
            <a:r>
              <a:rPr lang="en-US" sz="2800">
                <a:latin typeface="Palatino Linotype" charset="0"/>
              </a:rPr>
              <a:t>Help them through the steps to solve problems</a:t>
            </a:r>
          </a:p>
          <a:p>
            <a:r>
              <a:rPr lang="en-US" sz="2800"/>
              <a:t>Positive praise</a:t>
            </a:r>
          </a:p>
        </p:txBody>
      </p:sp>
    </p:spTree>
    <p:extLst>
      <p:ext uri="{BB962C8B-B14F-4D97-AF65-F5344CB8AC3E}">
        <p14:creationId xmlns:p14="http://schemas.microsoft.com/office/powerpoint/2010/main" val="241238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388" y="309563"/>
            <a:ext cx="10644187" cy="14309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u="sng"/>
              <a:t>Normal Development - Grade</a:t>
            </a:r>
            <a:r>
              <a:rPr lang="en-US" sz="5400" u="sng">
                <a:solidFill>
                  <a:srgbClr val="000000"/>
                </a:solidFill>
                <a:latin typeface="Palatino Linotype"/>
              </a:rPr>
              <a:t> </a:t>
            </a:r>
            <a:r>
              <a:rPr lang="en-US" sz="5400" u="sng"/>
              <a:t>School </a:t>
            </a:r>
            <a:r>
              <a:rPr lang="en-US" sz="5400"/>
              <a:t/>
            </a:r>
            <a:br>
              <a:rPr lang="en-US" sz="5400"/>
            </a:br>
            <a:r>
              <a:rPr lang="en-US" sz="4800" u="sng">
                <a:solidFill>
                  <a:srgbClr val="000000"/>
                </a:solidFill>
                <a:latin typeface="Palatino Linotype"/>
              </a:rPr>
              <a:t>6 - 9 Years Old</a:t>
            </a:r>
            <a:endParaRPr lang="en-US" sz="5400" u="sng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9605" y="2495550"/>
            <a:ext cx="5057833" cy="3524250"/>
          </a:xfrm>
        </p:spPr>
        <p:txBody>
          <a:bodyPr>
            <a:normAutofit/>
          </a:bodyPr>
          <a:lstStyle/>
          <a:p>
            <a:r>
              <a:rPr lang="en-US" sz="3600"/>
              <a:t>Sense of body image </a:t>
            </a:r>
          </a:p>
          <a:p>
            <a:r>
              <a:rPr lang="en-US" sz="3600"/>
              <a:t>Concern for others</a:t>
            </a:r>
          </a:p>
          <a:p>
            <a:r>
              <a:rPr lang="en-US" sz="3600"/>
              <a:t>Fear of being teased</a:t>
            </a:r>
          </a:p>
          <a:p>
            <a:r>
              <a:rPr lang="en-US" sz="3600"/>
              <a:t>Peer acceptance</a:t>
            </a:r>
          </a:p>
          <a:p>
            <a:pPr lvl="1"/>
            <a:r>
              <a:rPr lang="en-US" sz="2600"/>
              <a:t>"Trying on" behaviors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588" y="1731963"/>
            <a:ext cx="4645025" cy="697936"/>
          </a:xfrm>
        </p:spPr>
        <p:txBody>
          <a:bodyPr>
            <a:normAutofit/>
          </a:bodyPr>
          <a:lstStyle/>
          <a:p>
            <a:pPr algn="ctr"/>
            <a:r>
              <a:rPr lang="en-US" sz="3600" u="sng"/>
              <a:t>External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588" y="2474913"/>
            <a:ext cx="4932196" cy="3544887"/>
          </a:xfrm>
        </p:spPr>
        <p:txBody>
          <a:bodyPr>
            <a:normAutofit fontScale="85000" lnSpcReduction="10000"/>
          </a:bodyPr>
          <a:lstStyle/>
          <a:p>
            <a:r>
              <a:rPr lang="en-US" sz="3600"/>
              <a:t>Physical development</a:t>
            </a:r>
          </a:p>
          <a:p>
            <a:r>
              <a:rPr lang="en-US" sz="3600"/>
              <a:t>Cognitive development </a:t>
            </a:r>
          </a:p>
          <a:p>
            <a:pPr lvl="1"/>
            <a:r>
              <a:rPr lang="es-ES" sz="2800"/>
              <a:t>6 yo </a:t>
            </a:r>
            <a:r>
              <a:rPr lang="en-US" sz="2800"/>
              <a:t>- </a:t>
            </a:r>
            <a:r>
              <a:rPr lang="es-ES" sz="2800"/>
              <a:t>15 min</a:t>
            </a:r>
            <a:r>
              <a:rPr lang="en-US" sz="2800"/>
              <a:t>,</a:t>
            </a:r>
            <a:r>
              <a:rPr lang="es-ES" sz="2800"/>
              <a:t> </a:t>
            </a:r>
            <a:r>
              <a:rPr lang="en-US" sz="2800"/>
              <a:t>3 step command</a:t>
            </a:r>
          </a:p>
          <a:p>
            <a:pPr lvl="1"/>
            <a:r>
              <a:rPr lang="es-ES" sz="2800"/>
              <a:t>9 </a:t>
            </a:r>
            <a:r>
              <a:rPr lang="en-US" sz="2800"/>
              <a:t>yo - 60 min, 5 step command</a:t>
            </a:r>
          </a:p>
          <a:p>
            <a:r>
              <a:rPr lang="en-US" sz="3600"/>
              <a:t>Frustration or anxiety with school</a:t>
            </a:r>
          </a:p>
          <a:p>
            <a:r>
              <a:rPr lang="en-US" sz="3800"/>
              <a:t>Somatic symptoms </a:t>
            </a:r>
            <a:endParaRPr lang="en-US" sz="360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055760" y="1722438"/>
            <a:ext cx="5111678" cy="739775"/>
          </a:xfrm>
        </p:spPr>
        <p:txBody>
          <a:bodyPr>
            <a:normAutofit/>
          </a:bodyPr>
          <a:lstStyle/>
          <a:p>
            <a:pPr algn="ctr"/>
            <a:r>
              <a:rPr lang="en-US" sz="3600" u="sng"/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67105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09563"/>
            <a:ext cx="9601200" cy="917649"/>
          </a:xfrm>
        </p:spPr>
        <p:txBody>
          <a:bodyPr>
            <a:normAutofit/>
          </a:bodyPr>
          <a:lstStyle/>
          <a:p>
            <a:pPr algn="ctr"/>
            <a:r>
              <a:rPr lang="en-US" sz="4800" u="sng"/>
              <a:t>Transitions - Grade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0325" y="1488609"/>
            <a:ext cx="9234488" cy="4531191"/>
          </a:xfrm>
        </p:spPr>
        <p:txBody>
          <a:bodyPr>
            <a:normAutofit/>
          </a:bodyPr>
          <a:lstStyle/>
          <a:p>
            <a:r>
              <a:rPr lang="en-US" sz="2800">
                <a:latin typeface="Palatino Linotype" charset="0"/>
              </a:rPr>
              <a:t>Clear rules for bedtime, TV, social media, etc </a:t>
            </a:r>
          </a:p>
          <a:p>
            <a:r>
              <a:rPr lang="en-US" sz="2800">
                <a:latin typeface="Palatino Linotype" charset="0"/>
              </a:rPr>
              <a:t>Have your child read to you </a:t>
            </a:r>
          </a:p>
          <a:p>
            <a:r>
              <a:rPr lang="en-US" sz="2800"/>
              <a:t>Household chores build responsibility</a:t>
            </a:r>
          </a:p>
          <a:p>
            <a:r>
              <a:rPr lang="en-US" sz="2800"/>
              <a:t>Set achievable goals</a:t>
            </a:r>
          </a:p>
          <a:p>
            <a:r>
              <a:rPr lang="en-US" sz="2800"/>
              <a:t>Encourage them to</a:t>
            </a:r>
            <a:r>
              <a:rPr lang="en-US" sz="2400"/>
              <a:t> </a:t>
            </a:r>
            <a:r>
              <a:rPr lang="en-US" sz="2800"/>
              <a:t>try new challenges</a:t>
            </a:r>
          </a:p>
          <a:p>
            <a:r>
              <a:rPr lang="en-US" sz="2800">
                <a:latin typeface="Palatino Linotype" charset="0"/>
              </a:rPr>
              <a:t>Model behaviors you want to develop </a:t>
            </a:r>
          </a:p>
          <a:p>
            <a:r>
              <a:rPr lang="en-US" sz="2800">
                <a:latin typeface="Palatino Linotype" charset="0"/>
              </a:rPr>
              <a:t>Talk about school, friends and what's important to them </a:t>
            </a:r>
          </a:p>
          <a:p>
            <a:endParaRPr lang="en-US" sz="2800">
              <a:solidFill>
                <a:srgbClr val="000000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84751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09563"/>
            <a:ext cx="9601200" cy="917649"/>
          </a:xfrm>
        </p:spPr>
        <p:txBody>
          <a:bodyPr>
            <a:normAutofit/>
          </a:bodyPr>
          <a:lstStyle/>
          <a:p>
            <a:pPr algn="ctr"/>
            <a:r>
              <a:rPr lang="en-US" sz="4800" u="sng"/>
              <a:t>Transitions - Grade School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9175" y="1670823"/>
            <a:ext cx="10275888" cy="4348977"/>
          </a:xfrm>
        </p:spPr>
        <p:txBody>
          <a:bodyPr>
            <a:normAutofit/>
          </a:bodyPr>
          <a:lstStyle/>
          <a:p>
            <a:r>
              <a:rPr lang="en-US" sz="2800">
                <a:latin typeface="Palatino Linotype" charset="0"/>
              </a:rPr>
              <a:t>Involvement at school - meet teachers and friends</a:t>
            </a:r>
          </a:p>
          <a:p>
            <a:r>
              <a:rPr lang="en-US" sz="2800">
                <a:latin typeface="Palatino Linotype" charset="0"/>
              </a:rPr>
              <a:t>Discipline to guide and protect - not punish</a:t>
            </a:r>
          </a:p>
          <a:p>
            <a:r>
              <a:rPr lang="en-US" sz="2800"/>
              <a:t>Practice patience and use praise</a:t>
            </a:r>
          </a:p>
          <a:p>
            <a:r>
              <a:rPr lang="en-US" sz="2800"/>
              <a:t>Family activities - events, playing games, meals, etc</a:t>
            </a:r>
          </a:p>
          <a:p>
            <a:r>
              <a:rPr lang="en-US" sz="2800"/>
              <a:t>Encourage joining school and community groups</a:t>
            </a:r>
          </a:p>
        </p:txBody>
      </p:sp>
    </p:spTree>
    <p:extLst>
      <p:ext uri="{BB962C8B-B14F-4D97-AF65-F5344CB8AC3E}">
        <p14:creationId xmlns:p14="http://schemas.microsoft.com/office/powerpoint/2010/main" val="137454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83" y="160244"/>
            <a:ext cx="11445875" cy="13766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>
                <a:solidFill>
                  <a:srgbClr val="000000"/>
                </a:solidFill>
                <a:latin typeface="Palatino Linotype" charset="0"/>
              </a:rPr>
              <a:t/>
            </a:r>
            <a:br>
              <a:rPr lang="en-US" sz="4800">
                <a:solidFill>
                  <a:srgbClr val="000000"/>
                </a:solidFill>
                <a:latin typeface="Palatino Linotype" charset="0"/>
              </a:rPr>
            </a:br>
            <a:r>
              <a:rPr lang="en-US" sz="4800">
                <a:solidFill>
                  <a:srgbClr val="000000"/>
                </a:solidFill>
                <a:latin typeface="Palatino Linotype" charset="0"/>
              </a:rPr>
              <a:t/>
            </a:r>
            <a:br>
              <a:rPr lang="en-US" sz="4800">
                <a:solidFill>
                  <a:srgbClr val="000000"/>
                </a:solidFill>
                <a:latin typeface="Palatino Linotype" charset="0"/>
              </a:rPr>
            </a:br>
            <a:r>
              <a:rPr lang="en-US" sz="4800" u="sng">
                <a:solidFill>
                  <a:srgbClr val="000000"/>
                </a:solidFill>
                <a:latin typeface="Palatino Linotype" charset="0"/>
              </a:rPr>
              <a:t>Normal Development - Middle School</a:t>
            </a:r>
            <a:r>
              <a:rPr lang="en-US" sz="4800">
                <a:solidFill>
                  <a:srgbClr val="000000"/>
                </a:solidFill>
                <a:latin typeface="Palatino Linotype" charset="0"/>
              </a:rPr>
              <a:t/>
            </a:r>
            <a:br>
              <a:rPr lang="en-US" sz="4800">
                <a:solidFill>
                  <a:srgbClr val="000000"/>
                </a:solidFill>
                <a:latin typeface="Palatino Linotype" charset="0"/>
              </a:rPr>
            </a:br>
            <a:r>
              <a:rPr lang="en-US" sz="4800" u="sng">
                <a:solidFill>
                  <a:srgbClr val="000000"/>
                </a:solidFill>
                <a:latin typeface="Palatino Linotype" charset="0"/>
              </a:rPr>
              <a:t>10 - 12 years old</a:t>
            </a:r>
            <a:endParaRPr lang="en-US" sz="5400" u="sng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207456"/>
            <a:ext cx="4645025" cy="4218744"/>
          </a:xfrm>
        </p:spPr>
        <p:txBody>
          <a:bodyPr>
            <a:normAutofit fontScale="70000" lnSpcReduction="20000"/>
          </a:bodyPr>
          <a:lstStyle/>
          <a:p>
            <a:r>
              <a:rPr lang="en-US" sz="3600"/>
              <a:t>Sense of identity</a:t>
            </a:r>
          </a:p>
          <a:p>
            <a:r>
              <a:rPr lang="en-US" sz="3600"/>
              <a:t>Feeling awkward</a:t>
            </a:r>
          </a:p>
          <a:p>
            <a:r>
              <a:rPr lang="en-US" sz="3600"/>
              <a:t>Alternating between high expectations and low self-esteem</a:t>
            </a:r>
          </a:p>
          <a:p>
            <a:r>
              <a:rPr lang="en-US" sz="3600"/>
              <a:t>Worries about being "normal" </a:t>
            </a:r>
          </a:p>
          <a:p>
            <a:r>
              <a:rPr lang="en-US" sz="3600"/>
              <a:t>Stronger, more complex friendships</a:t>
            </a:r>
          </a:p>
          <a:p>
            <a:r>
              <a:rPr lang="en-US" sz="3600"/>
              <a:t>Susceptible to bullying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588" y="1443038"/>
            <a:ext cx="4645025" cy="720102"/>
          </a:xfrm>
        </p:spPr>
        <p:txBody>
          <a:bodyPr>
            <a:normAutofit/>
          </a:bodyPr>
          <a:lstStyle/>
          <a:p>
            <a:pPr algn="ctr"/>
            <a:r>
              <a:rPr lang="en-US" sz="3600" u="sng"/>
              <a:t>External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588" y="2207723"/>
            <a:ext cx="4645025" cy="4196252"/>
          </a:xfrm>
        </p:spPr>
        <p:txBody>
          <a:bodyPr>
            <a:normAutofit fontScale="85000" lnSpcReduction="20000"/>
          </a:bodyPr>
          <a:lstStyle/>
          <a:p>
            <a:r>
              <a:rPr lang="en-US" sz="3600"/>
              <a:t>Growing influence from peers</a:t>
            </a:r>
          </a:p>
          <a:p>
            <a:r>
              <a:rPr lang="en-US" sz="3600"/>
              <a:t>Moodiness</a:t>
            </a:r>
          </a:p>
          <a:p>
            <a:r>
              <a:rPr lang="en-US" sz="3600"/>
              <a:t>Challenging to parents</a:t>
            </a:r>
          </a:p>
          <a:p>
            <a:r>
              <a:rPr lang="en-US" sz="3600"/>
              <a:t>Less affectionate or rude</a:t>
            </a:r>
          </a:p>
          <a:p>
            <a:r>
              <a:rPr lang="en-US" sz="3600"/>
              <a:t> Revert to childish behaviors when stressed</a:t>
            </a:r>
          </a:p>
          <a:p>
            <a:endParaRPr lang="en-US" sz="360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601788" y="1409700"/>
            <a:ext cx="4645025" cy="750725"/>
          </a:xfrm>
        </p:spPr>
        <p:txBody>
          <a:bodyPr>
            <a:normAutofit/>
          </a:bodyPr>
          <a:lstStyle/>
          <a:p>
            <a:pPr algn="ctr"/>
            <a:r>
              <a:rPr lang="en-US" sz="3600" u="sng"/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68298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713" y="1346200"/>
            <a:ext cx="9144000" cy="3431967"/>
          </a:xfrm>
        </p:spPr>
        <p:txBody>
          <a:bodyPr/>
          <a:lstStyle/>
          <a:p>
            <a:r>
              <a:rPr lang="en-US" sz="3600"/>
              <a:t>Skills and attributes gained from life experiences and healthy relationships.</a:t>
            </a:r>
            <a:br>
              <a:rPr lang="en-US" sz="3600"/>
            </a:br>
            <a:r>
              <a:rPr lang="en-US" sz="3600"/>
              <a:t> </a:t>
            </a:r>
            <a:br>
              <a:rPr lang="en-US" sz="3600"/>
            </a:br>
            <a:r>
              <a:rPr lang="en-US" sz="3600"/>
              <a:t>Aids problem solving, dealing with challenges and recovering from disappointments.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113" y="396875"/>
            <a:ext cx="8229600" cy="1051440"/>
          </a:xfrm>
        </p:spPr>
        <p:txBody>
          <a:bodyPr/>
          <a:lstStyle/>
          <a:p>
            <a:r>
              <a:rPr lang="en-US" sz="4800"/>
              <a:t>Resiliency</a:t>
            </a:r>
          </a:p>
        </p:txBody>
      </p:sp>
      <p:pic>
        <p:nvPicPr>
          <p:cNvPr id="4" name="Content Placeholder 4" descr="happy ki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048" y="3850832"/>
            <a:ext cx="3739215" cy="288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0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244" y="176269"/>
            <a:ext cx="9601200" cy="917649"/>
          </a:xfrm>
        </p:spPr>
        <p:txBody>
          <a:bodyPr>
            <a:normAutofit/>
          </a:bodyPr>
          <a:lstStyle/>
          <a:p>
            <a:pPr algn="ctr"/>
            <a:r>
              <a:rPr lang="en-US" sz="4800" u="sng"/>
              <a:t>Transitions - Middle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0325" y="1273175"/>
            <a:ext cx="9611335" cy="4746625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000000"/>
                </a:solidFill>
                <a:latin typeface="Palatino Linotype"/>
              </a:rPr>
              <a:t>Increased peer pressure</a:t>
            </a:r>
          </a:p>
          <a:p>
            <a:r>
              <a:rPr lang="en-US" sz="2800">
                <a:solidFill>
                  <a:srgbClr val="000000"/>
                </a:solidFill>
                <a:latin typeface="Palatino Linotype" charset="0"/>
              </a:rPr>
              <a:t>School becomes more challenging</a:t>
            </a:r>
          </a:p>
          <a:p>
            <a:r>
              <a:rPr lang="en-US" sz="2800">
                <a:solidFill>
                  <a:srgbClr val="000000"/>
                </a:solidFill>
                <a:latin typeface="Palatino Linotype" charset="0"/>
              </a:rPr>
              <a:t>Stay involved - school, social media, friends and friend's parents</a:t>
            </a:r>
          </a:p>
          <a:p>
            <a:r>
              <a:rPr lang="en-US" sz="2800">
                <a:solidFill>
                  <a:srgbClr val="000000"/>
                </a:solidFill>
                <a:latin typeface="Palatino Linotype" charset="0"/>
              </a:rPr>
              <a:t>Continue dialogue about their interests, activities, etc</a:t>
            </a:r>
          </a:p>
          <a:p>
            <a:r>
              <a:rPr lang="en-US" sz="2800">
                <a:solidFill>
                  <a:srgbClr val="000000"/>
                </a:solidFill>
                <a:latin typeface="Palatino Linotype" charset="0"/>
              </a:rPr>
              <a:t>Encourage them to set goals</a:t>
            </a:r>
            <a:endParaRPr lang="en-US" sz="2800">
              <a:solidFill>
                <a:srgbClr val="000000"/>
              </a:solidFill>
              <a:latin typeface="Palatino Linotype"/>
            </a:endParaRPr>
          </a:p>
          <a:p>
            <a:r>
              <a:rPr lang="en-US" sz="2800">
                <a:solidFill>
                  <a:srgbClr val="000000"/>
                </a:solidFill>
                <a:latin typeface="Palatino Linotype" charset="0"/>
              </a:rPr>
              <a:t>Begin to see other's points of view</a:t>
            </a:r>
            <a:endParaRPr lang="en-US" sz="2800">
              <a:solidFill>
                <a:srgbClr val="000000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29119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451" y="140363"/>
            <a:ext cx="9601200" cy="917649"/>
          </a:xfrm>
        </p:spPr>
        <p:txBody>
          <a:bodyPr>
            <a:normAutofit/>
          </a:bodyPr>
          <a:lstStyle/>
          <a:p>
            <a:pPr algn="ctr"/>
            <a:r>
              <a:rPr lang="en-US" sz="4800" u="sng"/>
              <a:t>Transitions - Middle School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288" y="1512987"/>
            <a:ext cx="10240007" cy="4725987"/>
          </a:xfrm>
        </p:spPr>
        <p:txBody>
          <a:bodyPr>
            <a:normAutofit/>
          </a:bodyPr>
          <a:lstStyle/>
          <a:p>
            <a:r>
              <a:rPr lang="en-US" sz="2800"/>
              <a:t>Discuss alcohol, smoking, drugs, dating, etc</a:t>
            </a:r>
          </a:p>
          <a:p>
            <a:r>
              <a:rPr lang="en-US" sz="2800">
                <a:latin typeface="Palatino Linotype" charset="0"/>
              </a:rPr>
              <a:t>Body image, SIB and eating issues sometimes emerge </a:t>
            </a:r>
          </a:p>
          <a:p>
            <a:r>
              <a:rPr lang="en-US" sz="2800">
                <a:latin typeface="Palatino Linotype" charset="0"/>
              </a:rPr>
              <a:t>More independence from family </a:t>
            </a:r>
          </a:p>
          <a:p>
            <a:r>
              <a:rPr lang="en-US" sz="2800">
                <a:latin typeface="Palatino Linotype" charset="0"/>
              </a:rPr>
              <a:t>Clear rules for behavior when adults are not present </a:t>
            </a:r>
          </a:p>
          <a:p>
            <a:r>
              <a:rPr lang="en-US" sz="2800">
                <a:latin typeface="Palatino Linotype" charset="0"/>
              </a:rPr>
              <a:t>Increased responsibility at home - cooking, cleaning, etc </a:t>
            </a:r>
          </a:p>
        </p:txBody>
      </p:sp>
    </p:spTree>
    <p:extLst>
      <p:ext uri="{BB962C8B-B14F-4D97-AF65-F5344CB8AC3E}">
        <p14:creationId xmlns:p14="http://schemas.microsoft.com/office/powerpoint/2010/main" val="126914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212725"/>
            <a:ext cx="9601200" cy="12927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u="sng"/>
              <a:t>Normal Development - Jr. High</a:t>
            </a:r>
            <a:r>
              <a:rPr lang="en-US" sz="5236"/>
              <a:t/>
            </a:r>
            <a:br>
              <a:rPr lang="en-US" sz="5236"/>
            </a:br>
            <a:r>
              <a:rPr lang="en-US" sz="4800" u="sng">
                <a:solidFill>
                  <a:srgbClr val="000000"/>
                </a:solidFill>
                <a:latin typeface="Palatino Linotype"/>
              </a:rPr>
              <a:t>13 - 14 years old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4124" y="1430674"/>
            <a:ext cx="4645025" cy="836850"/>
          </a:xfrm>
        </p:spPr>
        <p:txBody>
          <a:bodyPr/>
          <a:lstStyle/>
          <a:p>
            <a:pPr algn="ctr"/>
            <a:r>
              <a:rPr lang="en-US" sz="3600" u="sng"/>
              <a:t>Internal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4124" y="2350750"/>
            <a:ext cx="4645025" cy="4196119"/>
          </a:xfrm>
        </p:spPr>
        <p:txBody>
          <a:bodyPr>
            <a:normAutofit fontScale="70000" lnSpcReduction="20000"/>
          </a:bodyPr>
          <a:lstStyle/>
          <a:p>
            <a:r>
              <a:rPr lang="en-US" sz="3600"/>
              <a:t>Concerns over appearance &amp; attractiveness</a:t>
            </a:r>
          </a:p>
          <a:p>
            <a:r>
              <a:rPr lang="en-US" sz="3600"/>
              <a:t>Sensitive to social standing</a:t>
            </a:r>
          </a:p>
          <a:p>
            <a:r>
              <a:rPr lang="en-US" sz="3600"/>
              <a:t>Increased interest in sex</a:t>
            </a:r>
          </a:p>
          <a:p>
            <a:r>
              <a:rPr lang="en-US" sz="3600">
                <a:latin typeface="Palatino Linotype" charset="0"/>
              </a:rPr>
              <a:t>Vulnerable to peer pressure</a:t>
            </a:r>
            <a:endParaRPr lang="en-US" sz="3600"/>
          </a:p>
          <a:p>
            <a:r>
              <a:rPr lang="en-US" sz="3600"/>
              <a:t> More challenging school work</a:t>
            </a:r>
          </a:p>
          <a:p>
            <a:r>
              <a:rPr lang="en-US" sz="3600"/>
              <a:t>May feel sadness or depression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244" y="1391268"/>
            <a:ext cx="4645025" cy="794285"/>
          </a:xfrm>
        </p:spPr>
        <p:txBody>
          <a:bodyPr>
            <a:normAutofit/>
          </a:bodyPr>
          <a:lstStyle/>
          <a:p>
            <a:pPr algn="ctr"/>
            <a:r>
              <a:rPr lang="en-US" sz="3600" u="sng"/>
              <a:t>External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588" y="2485402"/>
            <a:ext cx="4645025" cy="4024936"/>
          </a:xfrm>
        </p:spPr>
        <p:txBody>
          <a:bodyPr>
            <a:normAutofit fontScale="70000" lnSpcReduction="20000"/>
          </a:bodyPr>
          <a:lstStyle/>
          <a:p>
            <a:r>
              <a:rPr lang="en-US" sz="3600"/>
              <a:t>Focus on friendships </a:t>
            </a:r>
          </a:p>
          <a:p>
            <a:r>
              <a:rPr lang="en-US" sz="3600"/>
              <a:t>Less time with family</a:t>
            </a:r>
          </a:p>
          <a:p>
            <a:r>
              <a:rPr lang="en-US" sz="3600"/>
              <a:t>Intellectual interests expand</a:t>
            </a:r>
          </a:p>
          <a:p>
            <a:r>
              <a:rPr lang="en-US" sz="3600"/>
              <a:t>Greater ability for physical, mental and emotional work</a:t>
            </a:r>
          </a:p>
          <a:p>
            <a:r>
              <a:rPr lang="en-US" sz="3600"/>
              <a:t>Still see impulsivity and immaturity</a:t>
            </a:r>
          </a:p>
          <a:p>
            <a:r>
              <a:rPr lang="en-US" sz="3600">
                <a:latin typeface="Palatino Linotype" charset="0"/>
              </a:rPr>
              <a:t>Present oriented</a:t>
            </a:r>
          </a:p>
        </p:txBody>
      </p:sp>
    </p:spTree>
    <p:extLst>
      <p:ext uri="{BB962C8B-B14F-4D97-AF65-F5344CB8AC3E}">
        <p14:creationId xmlns:p14="http://schemas.microsoft.com/office/powerpoint/2010/main" val="39973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09563"/>
            <a:ext cx="9601200" cy="917649"/>
          </a:xfrm>
        </p:spPr>
        <p:txBody>
          <a:bodyPr>
            <a:normAutofit/>
          </a:bodyPr>
          <a:lstStyle/>
          <a:p>
            <a:pPr algn="ctr"/>
            <a:r>
              <a:rPr lang="en-US" sz="4800" u="sng"/>
              <a:t>Transitions - Jr. High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0325" y="1273175"/>
            <a:ext cx="9754920" cy="4746625"/>
          </a:xfrm>
        </p:spPr>
        <p:txBody>
          <a:bodyPr>
            <a:normAutofit/>
          </a:bodyPr>
          <a:lstStyle/>
          <a:p>
            <a:r>
              <a:rPr lang="en-US" sz="3600"/>
              <a:t>Sadness or depression - poor grades or risk taking behaviors</a:t>
            </a:r>
          </a:p>
          <a:p>
            <a:r>
              <a:rPr lang="en-US" sz="3600">
                <a:solidFill>
                  <a:srgbClr val="000000"/>
                </a:solidFill>
                <a:latin typeface="Palatino Linotype"/>
              </a:rPr>
              <a:t>Intensified concern for body image, clothing, etc.</a:t>
            </a:r>
          </a:p>
          <a:p>
            <a:r>
              <a:rPr lang="en-US" sz="3600">
                <a:solidFill>
                  <a:srgbClr val="000000"/>
                </a:solidFill>
                <a:latin typeface="Palatino Linotype" charset="0"/>
              </a:rPr>
              <a:t>Monitor eating issues</a:t>
            </a:r>
          </a:p>
          <a:p>
            <a:r>
              <a:rPr lang="en-US" sz="3600">
                <a:solidFill>
                  <a:srgbClr val="000000"/>
                </a:solidFill>
                <a:latin typeface="Palatino Linotype"/>
              </a:rPr>
              <a:t>Stress kindness and inner beauty</a:t>
            </a:r>
          </a:p>
          <a:p>
            <a:r>
              <a:rPr lang="en-US" sz="3600">
                <a:solidFill>
                  <a:srgbClr val="000000"/>
                </a:solidFill>
                <a:latin typeface="Palatino Linotype"/>
              </a:rPr>
              <a:t>Volunteering or charity work </a:t>
            </a:r>
          </a:p>
        </p:txBody>
      </p:sp>
    </p:spTree>
    <p:extLst>
      <p:ext uri="{BB962C8B-B14F-4D97-AF65-F5344CB8AC3E}">
        <p14:creationId xmlns:p14="http://schemas.microsoft.com/office/powerpoint/2010/main" val="245793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09563"/>
            <a:ext cx="9601200" cy="917649"/>
          </a:xfrm>
        </p:spPr>
        <p:txBody>
          <a:bodyPr>
            <a:normAutofit/>
          </a:bodyPr>
          <a:lstStyle/>
          <a:p>
            <a:pPr algn="ctr"/>
            <a:r>
              <a:rPr lang="en-US" sz="4800" u="sng"/>
              <a:t>Transitions - Jr. High School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0175" y="1293813"/>
            <a:ext cx="9934888" cy="4725987"/>
          </a:xfrm>
        </p:spPr>
        <p:txBody>
          <a:bodyPr>
            <a:normAutofit/>
          </a:bodyPr>
          <a:lstStyle/>
          <a:p>
            <a:r>
              <a:rPr lang="en-US" sz="3600">
                <a:latin typeface="Palatino Linotype" charset="0"/>
              </a:rPr>
              <a:t>Continued involvement at school and with friends/families</a:t>
            </a:r>
          </a:p>
          <a:p>
            <a:r>
              <a:rPr lang="en-US" sz="3600">
                <a:latin typeface="Palatino Linotype" charset="0"/>
              </a:rPr>
              <a:t>Continue discussion about rules, expectations, drugs, smoking, drinking, sex, social media</a:t>
            </a:r>
          </a:p>
          <a:p>
            <a:r>
              <a:rPr lang="en-US" sz="3600">
                <a:latin typeface="Palatino Linotype" charset="0"/>
              </a:rPr>
              <a:t>Clear consequences when rules are broken</a:t>
            </a:r>
          </a:p>
          <a:p>
            <a:r>
              <a:rPr lang="en-US" sz="3600">
                <a:latin typeface="Palatino Linotype" charset="0"/>
              </a:rPr>
              <a:t>Respect their opinions</a:t>
            </a:r>
          </a:p>
          <a:p>
            <a:r>
              <a:rPr lang="en-US" sz="3600"/>
              <a:t>Listen and validate their emotions</a:t>
            </a:r>
          </a:p>
        </p:txBody>
      </p:sp>
    </p:spTree>
    <p:extLst>
      <p:ext uri="{BB962C8B-B14F-4D97-AF65-F5344CB8AC3E}">
        <p14:creationId xmlns:p14="http://schemas.microsoft.com/office/powerpoint/2010/main" val="346304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255588"/>
            <a:ext cx="10059987" cy="13033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u="sng"/>
              <a:t>Normal Development - Early High School  15-16 years old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487488"/>
            <a:ext cx="4645025" cy="868303"/>
          </a:xfrm>
        </p:spPr>
        <p:txBody>
          <a:bodyPr/>
          <a:lstStyle/>
          <a:p>
            <a:pPr algn="ctr"/>
            <a:r>
              <a:rPr lang="en-US" sz="3600" u="sng"/>
              <a:t>Internal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1657" y="2335213"/>
            <a:ext cx="5075781" cy="3684587"/>
          </a:xfrm>
        </p:spPr>
        <p:txBody>
          <a:bodyPr>
            <a:normAutofit fontScale="92500"/>
          </a:bodyPr>
          <a:lstStyle/>
          <a:p>
            <a:r>
              <a:rPr lang="en-US" sz="3600"/>
              <a:t>Own ideals/role models</a:t>
            </a:r>
          </a:p>
          <a:p>
            <a:r>
              <a:rPr lang="en-US" sz="3600"/>
              <a:t>Firmer sense of identity</a:t>
            </a:r>
          </a:p>
          <a:p>
            <a:r>
              <a:rPr lang="en-US" sz="3600"/>
              <a:t>Ability to think things through</a:t>
            </a:r>
          </a:p>
          <a:p>
            <a:r>
              <a:rPr lang="en-US" sz="3600"/>
              <a:t>Peer relationships more balanced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588" y="1508125"/>
            <a:ext cx="4645025" cy="869031"/>
          </a:xfrm>
        </p:spPr>
        <p:txBody>
          <a:bodyPr/>
          <a:lstStyle/>
          <a:p>
            <a:pPr algn="ctr"/>
            <a:r>
              <a:rPr lang="en-US" sz="3600" u="sng"/>
              <a:t>External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588" y="2366963"/>
            <a:ext cx="4986040" cy="3652837"/>
          </a:xfrm>
        </p:spPr>
        <p:txBody>
          <a:bodyPr>
            <a:normAutofit fontScale="85000" lnSpcReduction="10000"/>
          </a:bodyPr>
          <a:lstStyle/>
          <a:p>
            <a:r>
              <a:rPr lang="en-US" sz="3600"/>
              <a:t>Want more independence</a:t>
            </a:r>
          </a:p>
          <a:p>
            <a:r>
              <a:rPr lang="en-US" sz="3600"/>
              <a:t>Improved independent functioning</a:t>
            </a:r>
          </a:p>
          <a:p>
            <a:r>
              <a:rPr lang="en-US" sz="3600"/>
              <a:t>Increased emotional stability and self reliance</a:t>
            </a:r>
          </a:p>
          <a:p>
            <a:r>
              <a:rPr lang="en-US" sz="3600"/>
              <a:t>Increased concern for others</a:t>
            </a:r>
          </a:p>
        </p:txBody>
      </p:sp>
    </p:spTree>
    <p:extLst>
      <p:ext uri="{BB962C8B-B14F-4D97-AF65-F5344CB8AC3E}">
        <p14:creationId xmlns:p14="http://schemas.microsoft.com/office/powerpoint/2010/main" val="94911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244475"/>
            <a:ext cx="10968038" cy="12503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u="sng"/>
              <a:t>Normal Development - Late High School</a:t>
            </a:r>
            <a:r>
              <a:rPr lang="en-US" sz="4800"/>
              <a:t> </a:t>
            </a:r>
            <a:br>
              <a:rPr lang="en-US" sz="4800"/>
            </a:br>
            <a:r>
              <a:rPr lang="en-US" sz="4800"/>
              <a:t> </a:t>
            </a:r>
            <a:r>
              <a:rPr lang="en-US" sz="4800" u="sng"/>
              <a:t>17 - 18 years old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0038" y="1538288"/>
            <a:ext cx="4645025" cy="741006"/>
          </a:xfrm>
        </p:spPr>
        <p:txBody>
          <a:bodyPr>
            <a:normAutofit/>
          </a:bodyPr>
          <a:lstStyle/>
          <a:p>
            <a:pPr algn="ctr"/>
            <a:r>
              <a:rPr lang="en-US" sz="3600" u="sng"/>
              <a:t>Internal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210" y="2357438"/>
            <a:ext cx="5614228" cy="3662362"/>
          </a:xfrm>
        </p:spPr>
        <p:txBody>
          <a:bodyPr>
            <a:normAutofit fontScale="92500" lnSpcReduction="10000"/>
          </a:bodyPr>
          <a:lstStyle/>
          <a:p>
            <a:r>
              <a:rPr lang="en-US" sz="3600"/>
              <a:t>Concern for the future</a:t>
            </a:r>
          </a:p>
          <a:p>
            <a:r>
              <a:rPr lang="en-US" sz="3600"/>
              <a:t>Importance placed on their role in life</a:t>
            </a:r>
          </a:p>
          <a:p>
            <a:r>
              <a:rPr lang="en-US" sz="3600"/>
              <a:t>Feelings of more mature love</a:t>
            </a:r>
          </a:p>
          <a:p>
            <a:r>
              <a:rPr lang="en-US" sz="3600"/>
              <a:t>Firmer sense of sexual identity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588" y="1530350"/>
            <a:ext cx="4645025" cy="750665"/>
          </a:xfrm>
        </p:spPr>
        <p:txBody>
          <a:bodyPr/>
          <a:lstStyle/>
          <a:p>
            <a:pPr algn="ctr"/>
            <a:r>
              <a:rPr lang="en-US" sz="3600" u="sng"/>
              <a:t>External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588" y="2325688"/>
            <a:ext cx="5021937" cy="3694112"/>
          </a:xfrm>
        </p:spPr>
        <p:txBody>
          <a:bodyPr>
            <a:normAutofit fontScale="92500" lnSpcReduction="10000"/>
          </a:bodyPr>
          <a:lstStyle/>
          <a:p>
            <a:r>
              <a:rPr lang="en-US" sz="3600"/>
              <a:t>Work habits more defined</a:t>
            </a:r>
          </a:p>
          <a:p>
            <a:r>
              <a:rPr lang="en-US" sz="3600"/>
              <a:t>Development of more serious relationships</a:t>
            </a:r>
          </a:p>
          <a:p>
            <a:r>
              <a:rPr lang="en-US" sz="3600"/>
              <a:t>Setting own goals</a:t>
            </a:r>
          </a:p>
          <a:p>
            <a:r>
              <a:rPr lang="en-US" sz="3600"/>
              <a:t>Decreasing conflicts with parents</a:t>
            </a:r>
          </a:p>
        </p:txBody>
      </p:sp>
    </p:spTree>
    <p:extLst>
      <p:ext uri="{BB962C8B-B14F-4D97-AF65-F5344CB8AC3E}">
        <p14:creationId xmlns:p14="http://schemas.microsoft.com/office/powerpoint/2010/main" val="117955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244" y="140363"/>
            <a:ext cx="9601200" cy="917649"/>
          </a:xfrm>
        </p:spPr>
        <p:txBody>
          <a:bodyPr>
            <a:normAutofit/>
          </a:bodyPr>
          <a:lstStyle/>
          <a:p>
            <a:pPr algn="ctr"/>
            <a:r>
              <a:rPr lang="en-US" sz="4800" u="sng"/>
              <a:t>Transitions - High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0325" y="1273175"/>
            <a:ext cx="9378008" cy="4746625"/>
          </a:xfrm>
        </p:spPr>
        <p:txBody>
          <a:bodyPr>
            <a:normAutofit/>
          </a:bodyPr>
          <a:lstStyle/>
          <a:p>
            <a:r>
              <a:rPr lang="en-US" sz="3600"/>
              <a:t>Continued risk </a:t>
            </a:r>
            <a:r>
              <a:rPr lang="en-US" sz="3600">
                <a:solidFill>
                  <a:srgbClr val="000000"/>
                </a:solidFill>
                <a:latin typeface="Palatino Linotype"/>
              </a:rPr>
              <a:t>for alcohol, drugs, risky behaviors, etc</a:t>
            </a:r>
          </a:p>
          <a:p>
            <a:r>
              <a:rPr lang="en-US" sz="3600">
                <a:solidFill>
                  <a:srgbClr val="000000"/>
                </a:solidFill>
                <a:latin typeface="Palatino Linotype"/>
              </a:rPr>
              <a:t>Anxiety may increase as graduation nears</a:t>
            </a:r>
          </a:p>
          <a:p>
            <a:r>
              <a:rPr lang="en-US" sz="3600">
                <a:solidFill>
                  <a:srgbClr val="000000"/>
                </a:solidFill>
                <a:latin typeface="Palatino Linotype"/>
              </a:rPr>
              <a:t>Continue to monitor eating, mood &amp; behavior changes</a:t>
            </a:r>
          </a:p>
          <a:p>
            <a:r>
              <a:rPr lang="en-US" sz="3600">
                <a:solidFill>
                  <a:srgbClr val="000000"/>
                </a:solidFill>
                <a:latin typeface="Palatino Linotype"/>
              </a:rPr>
              <a:t>Frank discussions about sadness, depression, thoughts of suicide</a:t>
            </a:r>
          </a:p>
        </p:txBody>
      </p:sp>
    </p:spTree>
    <p:extLst>
      <p:ext uri="{BB962C8B-B14F-4D97-AF65-F5344CB8AC3E}">
        <p14:creationId xmlns:p14="http://schemas.microsoft.com/office/powerpoint/2010/main" val="402302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09563"/>
            <a:ext cx="9601200" cy="917649"/>
          </a:xfrm>
        </p:spPr>
        <p:txBody>
          <a:bodyPr>
            <a:normAutofit/>
          </a:bodyPr>
          <a:lstStyle/>
          <a:p>
            <a:pPr algn="ctr"/>
            <a:r>
              <a:rPr lang="en-US" sz="4800" u="sng"/>
              <a:t>Transitions - High School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6331" y="1293813"/>
            <a:ext cx="9988732" cy="4725987"/>
          </a:xfrm>
        </p:spPr>
        <p:txBody>
          <a:bodyPr>
            <a:normAutofit/>
          </a:bodyPr>
          <a:lstStyle/>
          <a:p>
            <a:r>
              <a:rPr lang="en-US" sz="3600">
                <a:latin typeface="Palatino Linotype" charset="0"/>
              </a:rPr>
              <a:t>Continued involvement at school and with friends/families</a:t>
            </a:r>
          </a:p>
          <a:p>
            <a:r>
              <a:rPr lang="en-US" sz="3600">
                <a:latin typeface="Palatino Linotype" charset="0"/>
              </a:rPr>
              <a:t>Encourage involvement in sports, music, theater, arts, etc</a:t>
            </a:r>
          </a:p>
          <a:p>
            <a:r>
              <a:rPr lang="en-US" sz="3600">
                <a:latin typeface="Palatino Linotype" charset="0"/>
              </a:rPr>
              <a:t>Show affection and spend time together</a:t>
            </a:r>
          </a:p>
          <a:p>
            <a:r>
              <a:rPr lang="en-US" sz="3600">
                <a:latin typeface="Palatino Linotype" charset="0"/>
              </a:rPr>
              <a:t>Respect and listen to their opinion</a:t>
            </a:r>
          </a:p>
          <a:p>
            <a:r>
              <a:rPr lang="en-US" sz="3600">
                <a:latin typeface="Palatino Linotype" charset="0"/>
              </a:rPr>
              <a:t>Encourage 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26283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399" y="334495"/>
            <a:ext cx="9601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u="sng"/>
              <a:t>When transitions don't go smoothly</a:t>
            </a:r>
            <a:r>
              <a:rPr lang="en-US" sz="4800"/>
              <a:t>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3449" y="1828800"/>
            <a:ext cx="5003989" cy="4191000"/>
          </a:xfrm>
        </p:spPr>
        <p:txBody>
          <a:bodyPr>
            <a:normAutofit/>
          </a:bodyPr>
          <a:lstStyle/>
          <a:p>
            <a:r>
              <a:rPr lang="en-US" sz="3600"/>
              <a:t>Learning Disabilities</a:t>
            </a:r>
          </a:p>
          <a:p>
            <a:r>
              <a:rPr lang="en-US" sz="3600"/>
              <a:t>ADHD</a:t>
            </a:r>
          </a:p>
          <a:p>
            <a:r>
              <a:rPr lang="en-US" sz="3600"/>
              <a:t>Depression</a:t>
            </a:r>
          </a:p>
          <a:p>
            <a:r>
              <a:rPr lang="en-US" sz="3600"/>
              <a:t>Anxiety</a:t>
            </a:r>
          </a:p>
          <a:p>
            <a:r>
              <a:rPr lang="en-US" sz="3600"/>
              <a:t>Divorce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3" y="1828800"/>
            <a:ext cx="4917423" cy="4191000"/>
          </a:xfrm>
        </p:spPr>
        <p:txBody>
          <a:bodyPr/>
          <a:lstStyle/>
          <a:p>
            <a:r>
              <a:rPr lang="en-US" sz="3600">
                <a:latin typeface="Palatino Linotype" charset="0"/>
              </a:rPr>
              <a:t>Substance Abuse </a:t>
            </a:r>
          </a:p>
          <a:p>
            <a:r>
              <a:rPr lang="en-US" sz="3600">
                <a:latin typeface="Palatino Linotype" charset="0"/>
              </a:rPr>
              <a:t>Bullying </a:t>
            </a:r>
          </a:p>
          <a:p>
            <a:r>
              <a:rPr lang="en-US" sz="3600">
                <a:latin typeface="Palatino Linotype" charset="0"/>
              </a:rPr>
              <a:t>Social Media</a:t>
            </a:r>
          </a:p>
          <a:p>
            <a:r>
              <a:rPr lang="en-US" sz="3600">
                <a:latin typeface="Palatino Linotype" charset="0"/>
              </a:rPr>
              <a:t>Health problems</a:t>
            </a:r>
          </a:p>
          <a:p>
            <a:r>
              <a:rPr lang="en-US" sz="3600">
                <a:solidFill>
                  <a:srgbClr val="1EB0A1"/>
                </a:solidFill>
                <a:latin typeface="Palatino Linotype" charset="0"/>
              </a:rPr>
              <a:t>When to ask for help?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4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/>
              <a:t>How to promote Resiliency?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Enhance the normal developmental process</a:t>
            </a:r>
            <a:r>
              <a:rPr lang="en-US" sz="2700"/>
              <a:t> </a:t>
            </a:r>
          </a:p>
          <a:p>
            <a:pPr lvl="1"/>
            <a:r>
              <a:rPr lang="en-US" sz="2800"/>
              <a:t>Temperament </a:t>
            </a:r>
          </a:p>
          <a:p>
            <a:pPr lvl="1"/>
            <a:r>
              <a:rPr lang="en-US" sz="2800"/>
              <a:t>Parenting styles</a:t>
            </a:r>
          </a:p>
          <a:p>
            <a:pPr lvl="1"/>
            <a:r>
              <a:rPr lang="en-US" sz="2800">
                <a:latin typeface="Palatino Linotype" charset="0"/>
              </a:rPr>
              <a:t>Normal child development</a:t>
            </a:r>
            <a:endParaRPr lang="en-US" sz="2800"/>
          </a:p>
          <a:p>
            <a:r>
              <a:rPr lang="en-US" sz="3600"/>
              <a:t>Foster developmentally appropriate problem solving tools</a:t>
            </a:r>
          </a:p>
        </p:txBody>
      </p:sp>
    </p:spTree>
    <p:extLst>
      <p:ext uri="{BB962C8B-B14F-4D97-AF65-F5344CB8AC3E}">
        <p14:creationId xmlns:p14="http://schemas.microsoft.com/office/powerpoint/2010/main" val="315356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Temperament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9131709" cy="7620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600"/>
              <a:t>A child's reaction and approach to the world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600">
                <a:latin typeface="Palatino Linotype" charset="0"/>
              </a:rPr>
              <a:t>Personal style</a:t>
            </a:r>
          </a:p>
          <a:p>
            <a:r>
              <a:rPr lang="en-US" sz="2600">
                <a:latin typeface="Palatino Linotype" charset="0"/>
              </a:rPr>
              <a:t>Involves many different traits</a:t>
            </a:r>
          </a:p>
          <a:p>
            <a:r>
              <a:rPr lang="en-US" sz="2600">
                <a:latin typeface="Palatino Linotype" charset="0"/>
              </a:rPr>
              <a:t>Helps identify strengths and needed supports</a:t>
            </a:r>
          </a:p>
          <a:p>
            <a:r>
              <a:rPr lang="en-US" sz="2600">
                <a:latin typeface="Palatino Linotype" charset="0"/>
              </a:rPr>
              <a:t>Intensity varies</a:t>
            </a:r>
          </a:p>
          <a:p>
            <a:pPr marL="0" indent="0">
              <a:buNone/>
            </a:pPr>
            <a:endParaRPr lang="en-US" sz="2600">
              <a:latin typeface="Palatino Linotype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flipH="1">
            <a:off x="11123613" y="2523145"/>
            <a:ext cx="66741" cy="67655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600">
                <a:latin typeface="Palatino Linotype" charset="0"/>
              </a:rPr>
              <a:t>Influenced by parenting styles, culture, environment</a:t>
            </a:r>
          </a:p>
          <a:p>
            <a:r>
              <a:rPr lang="en-US" sz="2600">
                <a:latin typeface="Palatino Linotype" charset="0"/>
              </a:rPr>
              <a:t>"Goodness of fit"</a:t>
            </a:r>
          </a:p>
          <a:p>
            <a:r>
              <a:rPr lang="en-US" sz="2600"/>
              <a:t>Understanding helps anticipate &amp; avoid issues</a:t>
            </a:r>
          </a:p>
        </p:txBody>
      </p:sp>
    </p:spTree>
    <p:extLst>
      <p:ext uri="{BB962C8B-B14F-4D97-AF65-F5344CB8AC3E}">
        <p14:creationId xmlns:p14="http://schemas.microsoft.com/office/powerpoint/2010/main" val="49435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Temperament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9131709" cy="762000"/>
          </a:xfrm>
        </p:spPr>
        <p:txBody>
          <a:bodyPr/>
          <a:lstStyle/>
          <a:p>
            <a:r>
              <a:rPr lang="en-US" sz="2800"/>
              <a:t>Thomas and Chess - Nine behaviors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600">
                <a:latin typeface="Palatino Linotype" charset="0"/>
              </a:rPr>
              <a:t>Activity level</a:t>
            </a:r>
          </a:p>
          <a:p>
            <a:r>
              <a:rPr lang="en-US" sz="2600">
                <a:latin typeface="Palatino Linotype" charset="0"/>
              </a:rPr>
              <a:t>Rhythmicity (regularity)</a:t>
            </a:r>
          </a:p>
          <a:p>
            <a:r>
              <a:rPr lang="en-US" sz="2600">
                <a:latin typeface="Palatino Linotype" charset="0"/>
              </a:rPr>
              <a:t>Approach or withdrawal</a:t>
            </a:r>
          </a:p>
          <a:p>
            <a:r>
              <a:rPr lang="en-US" sz="2600">
                <a:latin typeface="Palatino Linotype" charset="0"/>
              </a:rPr>
              <a:t>Adaptability</a:t>
            </a:r>
          </a:p>
          <a:p>
            <a:r>
              <a:rPr lang="en-US" sz="2600">
                <a:latin typeface="Palatino Linotype" charset="0"/>
              </a:rPr>
              <a:t>Threshold of responsiveness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flipH="1">
            <a:off x="11123613" y="2523145"/>
            <a:ext cx="66741" cy="67655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600">
                <a:latin typeface="Palatino Linotype" charset="0"/>
              </a:rPr>
              <a:t>Intensity of reaction </a:t>
            </a:r>
          </a:p>
          <a:p>
            <a:r>
              <a:rPr lang="en-US" sz="2600">
                <a:latin typeface="Palatino Linotype" charset="0"/>
              </a:rPr>
              <a:t>Quality of mood</a:t>
            </a:r>
          </a:p>
          <a:p>
            <a:r>
              <a:rPr lang="en-US" sz="2600">
                <a:latin typeface="Palatino Linotype" charset="0"/>
              </a:rPr>
              <a:t>Distractibility</a:t>
            </a:r>
          </a:p>
          <a:p>
            <a:r>
              <a:rPr lang="en-US">
                <a:latin typeface="Palatino Linotype" charset="0"/>
              </a:rPr>
              <a:t> </a:t>
            </a:r>
            <a:r>
              <a:rPr lang="en-US" sz="2600">
                <a:latin typeface="Palatino Linotype" charset="0"/>
              </a:rPr>
              <a:t>Attention span and persistence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7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2300288"/>
            <a:ext cx="10169525" cy="2660990"/>
          </a:xfrm>
        </p:spPr>
        <p:txBody>
          <a:bodyPr/>
          <a:lstStyle/>
          <a:p>
            <a:r>
              <a:rPr lang="en-US" sz="4800"/>
              <a:t>Easy or Flexible - 40%</a:t>
            </a:r>
            <a:br>
              <a:rPr lang="en-US" sz="4800"/>
            </a:br>
            <a:r>
              <a:rPr lang="en-US" sz="4800">
                <a:solidFill>
                  <a:srgbClr val="000000"/>
                </a:solidFill>
                <a:latin typeface="Palatino Linotype"/>
              </a:rPr>
              <a:t>Active or Feisty (Difficult) - 10%</a:t>
            </a:r>
            <a:r>
              <a:rPr lang="en-US" sz="4800"/>
              <a:t/>
            </a:r>
            <a:br>
              <a:rPr lang="en-US" sz="4800"/>
            </a:br>
            <a:r>
              <a:rPr lang="en-US" sz="4800"/>
              <a:t>Slow to Warm Up or Cautious - 15%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z="7200"/>
              <a:t>Temperament - 65%</a:t>
            </a:r>
          </a:p>
        </p:txBody>
      </p:sp>
    </p:spTree>
    <p:extLst>
      <p:ext uri="{BB962C8B-B14F-4D97-AF65-F5344CB8AC3E}">
        <p14:creationId xmlns:p14="http://schemas.microsoft.com/office/powerpoint/2010/main" val="303488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694" y="32495"/>
            <a:ext cx="9601200" cy="1025837"/>
          </a:xfrm>
        </p:spPr>
        <p:txBody>
          <a:bodyPr/>
          <a:lstStyle/>
          <a:p>
            <a:r>
              <a:rPr lang="en-US" sz="4800"/>
              <a:t>Easy or Flexible Temperament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9244" y="1089344"/>
            <a:ext cx="9131300" cy="616365"/>
          </a:xfrm>
        </p:spPr>
        <p:txBody>
          <a:bodyPr>
            <a:normAutofit/>
          </a:bodyPr>
          <a:lstStyle/>
          <a:p>
            <a:r>
              <a:rPr lang="en-US" sz="3600" u="sng">
                <a:latin typeface="Palatino Linotype" charset="0"/>
              </a:rPr>
              <a:t>Characteristics</a:t>
            </a:r>
            <a:r>
              <a:rPr lang="en-US" sz="3600">
                <a:latin typeface="Palatino Linotype" charset="0"/>
              </a:rPr>
              <a:t> </a:t>
            </a:r>
            <a:r>
              <a:rPr lang="en-US" sz="2800">
                <a:latin typeface="Palatino Linotype" charset="0"/>
              </a:rPr>
              <a:t>                             </a:t>
            </a:r>
            <a:r>
              <a:rPr lang="en-US" sz="3600">
                <a:latin typeface="Palatino Linotype" charset="0"/>
              </a:rPr>
              <a:t> </a:t>
            </a:r>
            <a:r>
              <a:rPr lang="en-US" sz="3600" u="sng">
                <a:latin typeface="Palatino Linotype" charset="0"/>
              </a:rPr>
              <a:t>Supports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003425"/>
            <a:ext cx="4645025" cy="4339526"/>
          </a:xfrm>
        </p:spPr>
        <p:txBody>
          <a:bodyPr>
            <a:normAutofit/>
          </a:bodyPr>
          <a:lstStyle/>
          <a:p>
            <a:r>
              <a:rPr lang="en-US" sz="2800">
                <a:latin typeface="Palatino Linotype" charset="0"/>
              </a:rPr>
              <a:t>Positive approach</a:t>
            </a:r>
          </a:p>
          <a:p>
            <a:r>
              <a:rPr lang="en-US" sz="2800">
                <a:solidFill>
                  <a:srgbClr val="000000"/>
                </a:solidFill>
                <a:latin typeface="Palatino Linotype"/>
              </a:rPr>
              <a:t>Regular pattern of eating, sleeping, etc</a:t>
            </a:r>
          </a:p>
          <a:p>
            <a:r>
              <a:rPr lang="en-US" sz="2800">
                <a:solidFill>
                  <a:srgbClr val="000000"/>
                </a:solidFill>
                <a:latin typeface="Palatino Linotype"/>
              </a:rPr>
              <a:t>Ability to tolerate frustration</a:t>
            </a:r>
          </a:p>
          <a:p>
            <a:r>
              <a:rPr lang="en-US" sz="2800">
                <a:solidFill>
                  <a:srgbClr val="000000"/>
                </a:solidFill>
                <a:latin typeface="Palatino Linotype"/>
              </a:rPr>
              <a:t>Adaptable to change</a:t>
            </a:r>
          </a:p>
          <a:p>
            <a:r>
              <a:rPr lang="en-US" sz="2800">
                <a:solidFill>
                  <a:srgbClr val="000000"/>
                </a:solidFill>
                <a:latin typeface="Palatino Linotype"/>
              </a:rPr>
              <a:t>General good mood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588" y="1912938"/>
            <a:ext cx="4645025" cy="4501825"/>
          </a:xfrm>
        </p:spPr>
        <p:txBody>
          <a:bodyPr/>
          <a:lstStyle/>
          <a:p>
            <a:r>
              <a:rPr lang="en-US" sz="2800">
                <a:solidFill>
                  <a:srgbClr val="000000"/>
                </a:solidFill>
                <a:latin typeface="Palatino Linotype"/>
              </a:rPr>
              <a:t>Consistency across environments</a:t>
            </a:r>
          </a:p>
          <a:p>
            <a:r>
              <a:rPr lang="en-US" sz="2800">
                <a:solidFill>
                  <a:srgbClr val="000000"/>
                </a:solidFill>
                <a:latin typeface="Palatino Linotype"/>
              </a:rPr>
              <a:t>Positive reinforcement</a:t>
            </a:r>
          </a:p>
          <a:p>
            <a:r>
              <a:rPr lang="en-US" sz="2800">
                <a:solidFill>
                  <a:srgbClr val="000000"/>
                </a:solidFill>
                <a:latin typeface="Palatino Linotype"/>
              </a:rPr>
              <a:t>Check in and initiate communication</a:t>
            </a:r>
          </a:p>
          <a:p>
            <a:r>
              <a:rPr lang="en-US" sz="2800">
                <a:solidFill>
                  <a:srgbClr val="000000"/>
                </a:solidFill>
                <a:latin typeface="Palatino Linotype"/>
              </a:rPr>
              <a:t>Encourage help seeking when needed</a:t>
            </a: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Palatino Linotype"/>
            </a:endParaRPr>
          </a:p>
        </p:txBody>
      </p:sp>
      <p:pic>
        <p:nvPicPr>
          <p:cNvPr id="7" name="Picture 6" descr="Happy kid in scho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105" y="-39467"/>
            <a:ext cx="2743200" cy="178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6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gry-bo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1244" y="17463"/>
            <a:ext cx="2186306" cy="2511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917" y="241004"/>
            <a:ext cx="9601200" cy="801717"/>
          </a:xfrm>
        </p:spPr>
        <p:txBody>
          <a:bodyPr>
            <a:normAutofit/>
          </a:bodyPr>
          <a:lstStyle/>
          <a:p>
            <a:r>
              <a:rPr lang="en-US" sz="4800"/>
              <a:t>  Active or Feisty Temperament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6112" y="1161005"/>
            <a:ext cx="9131300" cy="611216"/>
          </a:xfrm>
        </p:spPr>
        <p:txBody>
          <a:bodyPr>
            <a:normAutofit/>
          </a:bodyPr>
          <a:lstStyle/>
          <a:p>
            <a:r>
              <a:rPr lang="en-US" sz="3600" u="sng">
                <a:latin typeface="Palatino Linotype" charset="0"/>
              </a:rPr>
              <a:t>Characteristics </a:t>
            </a:r>
            <a:r>
              <a:rPr lang="en-US" sz="3600">
                <a:latin typeface="Palatino Linotype" charset="0"/>
              </a:rPr>
              <a:t>                          </a:t>
            </a:r>
            <a:r>
              <a:rPr lang="en-US" sz="3600" u="sng">
                <a:latin typeface="Palatino Linotype" charset="0"/>
              </a:rPr>
              <a:t> Supports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175" y="1824038"/>
            <a:ext cx="5255263" cy="4195762"/>
          </a:xfrm>
        </p:spPr>
        <p:txBody>
          <a:bodyPr>
            <a:normAutofit/>
          </a:bodyPr>
          <a:lstStyle/>
          <a:p>
            <a:r>
              <a:rPr lang="en-US" sz="2800">
                <a:latin typeface="Palatino Linotype" charset="0"/>
              </a:rPr>
              <a:t>Irregular patterns</a:t>
            </a:r>
          </a:p>
          <a:p>
            <a:r>
              <a:rPr lang="en-US" sz="2800">
                <a:latin typeface="Palatino Linotype" charset="0"/>
              </a:rPr>
              <a:t>Negative approach  </a:t>
            </a:r>
          </a:p>
          <a:p>
            <a:r>
              <a:rPr lang="en-US" sz="2800">
                <a:solidFill>
                  <a:srgbClr val="000000"/>
                </a:solidFill>
                <a:latin typeface="Palatino Linotype"/>
              </a:rPr>
              <a:t>Temper tantrums when frustrated</a:t>
            </a:r>
          </a:p>
          <a:p>
            <a:r>
              <a:rPr lang="en-US" sz="2800">
                <a:solidFill>
                  <a:srgbClr val="000000"/>
                </a:solidFill>
                <a:latin typeface="Palatino Linotype" charset="0"/>
              </a:rPr>
              <a:t>Loud refusal, oppositional or aggressive behaviors</a:t>
            </a:r>
            <a:endParaRPr lang="en-US" sz="2800">
              <a:solidFill>
                <a:srgbClr val="000000"/>
              </a:solidFill>
              <a:latin typeface="Palatino Linotype"/>
            </a:endParaRPr>
          </a:p>
          <a:p>
            <a:r>
              <a:rPr lang="en-US" sz="2800">
                <a:solidFill>
                  <a:srgbClr val="000000"/>
                </a:solidFill>
                <a:latin typeface="Palatino Linotype"/>
              </a:rPr>
              <a:t>Need more time</a:t>
            </a:r>
            <a:endParaRPr lang="en-US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588" y="1804988"/>
            <a:ext cx="5057833" cy="421481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000000"/>
                </a:solidFill>
                <a:latin typeface="Palatino Linotype"/>
              </a:rPr>
              <a:t>Prepare for transitio</a:t>
            </a:r>
            <a:r>
              <a:rPr lang="en-US" sz="2800">
                <a:solidFill>
                  <a:srgbClr val="FFFFFF"/>
                </a:solidFill>
                <a:latin typeface="Palatino Linotype"/>
              </a:rPr>
              <a:t>ns</a:t>
            </a:r>
          </a:p>
          <a:p>
            <a:r>
              <a:rPr lang="en-US" sz="2800">
                <a:solidFill>
                  <a:srgbClr val="000000"/>
                </a:solidFill>
                <a:latin typeface="Palatino Linotype"/>
              </a:rPr>
              <a:t>Get down to their level</a:t>
            </a:r>
          </a:p>
          <a:p>
            <a:r>
              <a:rPr lang="en-US" sz="2800">
                <a:solidFill>
                  <a:srgbClr val="000000"/>
                </a:solidFill>
                <a:latin typeface="Palatino Linotype"/>
              </a:rPr>
              <a:t>State clear expectations</a:t>
            </a:r>
          </a:p>
          <a:p>
            <a:r>
              <a:rPr lang="en-US" sz="2800">
                <a:solidFill>
                  <a:srgbClr val="000000"/>
                </a:solidFill>
                <a:latin typeface="Palatino Linotype"/>
              </a:rPr>
              <a:t>Acknowledge their emotions</a:t>
            </a:r>
          </a:p>
          <a:p>
            <a:r>
              <a:rPr lang="en-US" sz="2800">
                <a:solidFill>
                  <a:srgbClr val="000000"/>
                </a:solidFill>
                <a:latin typeface="Palatino Linotype"/>
              </a:rPr>
              <a:t>Stay calm</a:t>
            </a:r>
          </a:p>
          <a:p>
            <a:r>
              <a:rPr lang="en-US" sz="2800">
                <a:solidFill>
                  <a:srgbClr val="000000"/>
                </a:solidFill>
                <a:latin typeface="Palatino Linotype"/>
              </a:rPr>
              <a:t>Reassurance and positive feedback</a:t>
            </a:r>
          </a:p>
          <a:p>
            <a:endParaRPr lang="en-US" sz="2800">
              <a:solidFill>
                <a:srgbClr val="000000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68418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</Words>
  <Application>Microsoft Office PowerPoint</Application>
  <PresentationFormat>Custom</PresentationFormat>
  <Paragraphs>41</Paragraphs>
  <Slides>39</Slides>
  <Notes>39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Watercolor_16x9</vt:lpstr>
      <vt:lpstr>Resiliency -Promoting Healthy Transitions</vt:lpstr>
      <vt:lpstr>Vulnerability of Transition Years</vt:lpstr>
      <vt:lpstr>Skills and attributes gained from life experiences and healthy relationships.   Aids problem solving, dealing with challenges and recovering from disappointments.</vt:lpstr>
      <vt:lpstr>How to promote Resiliency?</vt:lpstr>
      <vt:lpstr>Temperament</vt:lpstr>
      <vt:lpstr>Temperament</vt:lpstr>
      <vt:lpstr>Easy or Flexible - 40% Active or Feisty (Difficult) - 10% Slow to Warm Up or Cautious - 15%</vt:lpstr>
      <vt:lpstr>Easy or Flexible Temperament</vt:lpstr>
      <vt:lpstr>  Active or Feisty Temperament</vt:lpstr>
      <vt:lpstr>Slow to Warm Up or Cautious Temperament</vt:lpstr>
      <vt:lpstr>Parenting Styles</vt:lpstr>
      <vt:lpstr>  Demandingness        Responsiveness</vt:lpstr>
      <vt:lpstr>Authoritarian - 'Dictatorial' Authoritative - 'Democratic' Permissive - 'Friend' Uninvolved - 'Laissez Faire'</vt:lpstr>
      <vt:lpstr>Based on 'Demandingness' and 'Responsiveness'</vt:lpstr>
      <vt:lpstr>Authoritarian</vt:lpstr>
      <vt:lpstr>Authoritarian</vt:lpstr>
      <vt:lpstr>Authoritative</vt:lpstr>
      <vt:lpstr>Authoritative</vt:lpstr>
      <vt:lpstr>Permissive</vt:lpstr>
      <vt:lpstr>Permissive</vt:lpstr>
      <vt:lpstr>Uninvolved</vt:lpstr>
      <vt:lpstr>Uninvolved</vt:lpstr>
      <vt:lpstr>Normal Development - Preschool 3 - 5 years old</vt:lpstr>
      <vt:lpstr>Transitions - Preschool</vt:lpstr>
      <vt:lpstr>Transitions - Preschool</vt:lpstr>
      <vt:lpstr>Normal Development - Grade School  6 - 9 Years Old</vt:lpstr>
      <vt:lpstr>Transitions - Grade School</vt:lpstr>
      <vt:lpstr>Transitions - Grade School</vt:lpstr>
      <vt:lpstr>  Normal Development - Middle School 10 - 12 years old</vt:lpstr>
      <vt:lpstr>Transitions - Middle School</vt:lpstr>
      <vt:lpstr>Transitions - Middle School</vt:lpstr>
      <vt:lpstr>Normal Development - Jr. High 13 - 14 years old</vt:lpstr>
      <vt:lpstr>Transitions - Jr. High School</vt:lpstr>
      <vt:lpstr>Transitions - Jr. High School</vt:lpstr>
      <vt:lpstr>Normal Development - Early High School  15-16 years old</vt:lpstr>
      <vt:lpstr>Normal Development - Late High School   17 - 18 years old</vt:lpstr>
      <vt:lpstr>Transitions - High School</vt:lpstr>
      <vt:lpstr>Transitions - High School</vt:lpstr>
      <vt:lpstr>When transitions don't go smoothly...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/>
  <cp:lastModifiedBy> </cp:lastModifiedBy>
  <cp:revision>25</cp:revision>
  <dcterms:created xsi:type="dcterms:W3CDTF">2013-12-03T00:47:30Z</dcterms:created>
  <dcterms:modified xsi:type="dcterms:W3CDTF">2014-08-16T00:05:42Z</dcterms:modified>
</cp:coreProperties>
</file>